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6"/>
  </p:notesMasterIdLst>
  <p:sldIdLst>
    <p:sldId id="256" r:id="rId2"/>
    <p:sldId id="257" r:id="rId3"/>
    <p:sldId id="312" r:id="rId4"/>
    <p:sldId id="313" r:id="rId5"/>
    <p:sldId id="314" r:id="rId6"/>
    <p:sldId id="316" r:id="rId7"/>
    <p:sldId id="315" r:id="rId8"/>
    <p:sldId id="317" r:id="rId9"/>
    <p:sldId id="318" r:id="rId10"/>
    <p:sldId id="319" r:id="rId11"/>
    <p:sldId id="320" r:id="rId12"/>
    <p:sldId id="321" r:id="rId13"/>
    <p:sldId id="322" r:id="rId14"/>
    <p:sldId id="324" r:id="rId15"/>
    <p:sldId id="325" r:id="rId16"/>
    <p:sldId id="326" r:id="rId17"/>
    <p:sldId id="333" r:id="rId18"/>
    <p:sldId id="327" r:id="rId19"/>
    <p:sldId id="329" r:id="rId20"/>
    <p:sldId id="328" r:id="rId21"/>
    <p:sldId id="330" r:id="rId22"/>
    <p:sldId id="331" r:id="rId23"/>
    <p:sldId id="332" r:id="rId24"/>
    <p:sldId id="28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8"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CE2CB3-2CE9-4005-8826-955A3571F798}"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US"/>
        </a:p>
      </dgm:t>
    </dgm:pt>
    <dgm:pt modelId="{DC1E9FA8-2811-488B-A0DC-18450704B604}">
      <dgm:prSet phldrT="[Text]"/>
      <dgm:spPr/>
      <dgm:t>
        <a:bodyPr/>
        <a:lstStyle/>
        <a:p>
          <a:r>
            <a:rPr lang="fa-IR" dirty="0">
              <a:cs typeface="B Titr" panose="00000700000000000000" pitchFamily="2" charset="-78"/>
            </a:rPr>
            <a:t>خلق فناوری</a:t>
          </a:r>
          <a:endParaRPr lang="en-US" dirty="0">
            <a:cs typeface="B Titr" panose="00000700000000000000" pitchFamily="2" charset="-78"/>
          </a:endParaRPr>
        </a:p>
      </dgm:t>
    </dgm:pt>
    <dgm:pt modelId="{4CB68B01-9348-415D-A2FA-D4B9FF92E036}" type="parTrans" cxnId="{1A532664-510E-4BED-80B6-D60BF2874D32}">
      <dgm:prSet/>
      <dgm:spPr/>
      <dgm:t>
        <a:bodyPr/>
        <a:lstStyle/>
        <a:p>
          <a:endParaRPr lang="en-US">
            <a:cs typeface="B Titr" panose="00000700000000000000" pitchFamily="2" charset="-78"/>
          </a:endParaRPr>
        </a:p>
      </dgm:t>
    </dgm:pt>
    <dgm:pt modelId="{C1B50529-1410-4C22-A421-914009918377}" type="sibTrans" cxnId="{1A532664-510E-4BED-80B6-D60BF2874D32}">
      <dgm:prSet/>
      <dgm:spPr/>
      <dgm:t>
        <a:bodyPr/>
        <a:lstStyle/>
        <a:p>
          <a:endParaRPr lang="en-US">
            <a:cs typeface="B Titr" panose="00000700000000000000" pitchFamily="2" charset="-78"/>
          </a:endParaRPr>
        </a:p>
      </dgm:t>
    </dgm:pt>
    <dgm:pt modelId="{F7EE0E1A-3622-4D34-A009-DD28C87DA7DF}">
      <dgm:prSet phldrT="[Text]"/>
      <dgm:spPr/>
      <dgm:t>
        <a:bodyPr/>
        <a:lstStyle/>
        <a:p>
          <a:r>
            <a:rPr lang="fa-IR" dirty="0">
              <a:cs typeface="B Titr" panose="00000700000000000000" pitchFamily="2" charset="-78"/>
            </a:rPr>
            <a:t>ارائه به جامعه</a:t>
          </a:r>
          <a:endParaRPr lang="en-US" dirty="0">
            <a:cs typeface="B Titr" panose="00000700000000000000" pitchFamily="2" charset="-78"/>
          </a:endParaRPr>
        </a:p>
      </dgm:t>
    </dgm:pt>
    <dgm:pt modelId="{F4A0C65D-28B4-47A7-95B9-ED5A0A8DAE13}" type="parTrans" cxnId="{3E0C6605-24A8-4646-815C-184A7014A28F}">
      <dgm:prSet/>
      <dgm:spPr/>
      <dgm:t>
        <a:bodyPr/>
        <a:lstStyle/>
        <a:p>
          <a:endParaRPr lang="en-US">
            <a:cs typeface="B Titr" panose="00000700000000000000" pitchFamily="2" charset="-78"/>
          </a:endParaRPr>
        </a:p>
      </dgm:t>
    </dgm:pt>
    <dgm:pt modelId="{76D5B8EC-2E42-448C-8B41-A90F8D317096}" type="sibTrans" cxnId="{3E0C6605-24A8-4646-815C-184A7014A28F}">
      <dgm:prSet/>
      <dgm:spPr/>
      <dgm:t>
        <a:bodyPr/>
        <a:lstStyle/>
        <a:p>
          <a:endParaRPr lang="en-US">
            <a:cs typeface="B Titr" panose="00000700000000000000" pitchFamily="2" charset="-78"/>
          </a:endParaRPr>
        </a:p>
      </dgm:t>
    </dgm:pt>
    <dgm:pt modelId="{72380CFC-1295-43EB-801B-30EBFA67CE83}">
      <dgm:prSet phldrT="[Text]"/>
      <dgm:spPr/>
      <dgm:t>
        <a:bodyPr/>
        <a:lstStyle/>
        <a:p>
          <a:r>
            <a:rPr lang="fa-IR" dirty="0">
              <a:cs typeface="B Titr" panose="00000700000000000000" pitchFamily="2" charset="-78"/>
            </a:rPr>
            <a:t>تحقیات بیشتر</a:t>
          </a:r>
          <a:endParaRPr lang="en-US" dirty="0">
            <a:cs typeface="B Titr" panose="00000700000000000000" pitchFamily="2" charset="-78"/>
          </a:endParaRPr>
        </a:p>
      </dgm:t>
    </dgm:pt>
    <dgm:pt modelId="{AB0BD9E0-845B-4A14-B42B-9043DAE3C623}" type="parTrans" cxnId="{501A5755-A690-4C41-8339-70C04509670A}">
      <dgm:prSet/>
      <dgm:spPr/>
      <dgm:t>
        <a:bodyPr/>
        <a:lstStyle/>
        <a:p>
          <a:endParaRPr lang="en-US">
            <a:cs typeface="B Titr" panose="00000700000000000000" pitchFamily="2" charset="-78"/>
          </a:endParaRPr>
        </a:p>
      </dgm:t>
    </dgm:pt>
    <dgm:pt modelId="{42799CE4-50C4-44FB-BBD1-FCC0F0ACF672}" type="sibTrans" cxnId="{501A5755-A690-4C41-8339-70C04509670A}">
      <dgm:prSet/>
      <dgm:spPr/>
      <dgm:t>
        <a:bodyPr/>
        <a:lstStyle/>
        <a:p>
          <a:endParaRPr lang="en-US">
            <a:cs typeface="B Titr" panose="00000700000000000000" pitchFamily="2" charset="-78"/>
          </a:endParaRPr>
        </a:p>
      </dgm:t>
    </dgm:pt>
    <dgm:pt modelId="{4F253E1A-37D9-473A-B833-C02B834B6291}">
      <dgm:prSet/>
      <dgm:spPr/>
      <dgm:t>
        <a:bodyPr/>
        <a:lstStyle/>
        <a:p>
          <a:r>
            <a:rPr lang="fa-IR" dirty="0">
              <a:cs typeface="B Titr" panose="00000700000000000000" pitchFamily="2" charset="-78"/>
            </a:rPr>
            <a:t>توسعه فناوری</a:t>
          </a:r>
          <a:endParaRPr lang="en-US" dirty="0">
            <a:cs typeface="B Titr" panose="00000700000000000000" pitchFamily="2" charset="-78"/>
          </a:endParaRPr>
        </a:p>
      </dgm:t>
    </dgm:pt>
    <dgm:pt modelId="{D4419EEB-205A-40FF-AEC0-81FA61F08C7D}" type="parTrans" cxnId="{758BAA20-8530-47B9-9FFA-DF6C58009605}">
      <dgm:prSet/>
      <dgm:spPr/>
      <dgm:t>
        <a:bodyPr/>
        <a:lstStyle/>
        <a:p>
          <a:endParaRPr lang="en-US">
            <a:cs typeface="B Titr" panose="00000700000000000000" pitchFamily="2" charset="-78"/>
          </a:endParaRPr>
        </a:p>
      </dgm:t>
    </dgm:pt>
    <dgm:pt modelId="{27CC1921-0F91-4E38-B54A-43F8DE22B255}" type="sibTrans" cxnId="{758BAA20-8530-47B9-9FFA-DF6C58009605}">
      <dgm:prSet/>
      <dgm:spPr/>
      <dgm:t>
        <a:bodyPr/>
        <a:lstStyle/>
        <a:p>
          <a:endParaRPr lang="en-US">
            <a:cs typeface="B Titr" panose="00000700000000000000" pitchFamily="2" charset="-78"/>
          </a:endParaRPr>
        </a:p>
      </dgm:t>
    </dgm:pt>
    <dgm:pt modelId="{EDF8F862-981F-417C-B45F-87F96DD49013}">
      <dgm:prSet/>
      <dgm:spPr/>
      <dgm:t>
        <a:bodyPr/>
        <a:lstStyle/>
        <a:p>
          <a:r>
            <a:rPr lang="fa-IR" dirty="0">
              <a:cs typeface="B Titr" panose="00000700000000000000" pitchFamily="2" charset="-78"/>
            </a:rPr>
            <a:t>پیشرفت جامعه</a:t>
          </a:r>
          <a:endParaRPr lang="en-US" dirty="0">
            <a:cs typeface="B Titr" panose="00000700000000000000" pitchFamily="2" charset="-78"/>
          </a:endParaRPr>
        </a:p>
      </dgm:t>
    </dgm:pt>
    <dgm:pt modelId="{DB6002CA-1DF8-4807-B9CA-A57C4C154DFF}" type="parTrans" cxnId="{45DB423C-E736-429D-8EC8-D426887B67E1}">
      <dgm:prSet/>
      <dgm:spPr/>
      <dgm:t>
        <a:bodyPr/>
        <a:lstStyle/>
        <a:p>
          <a:endParaRPr lang="en-US">
            <a:cs typeface="B Titr" panose="00000700000000000000" pitchFamily="2" charset="-78"/>
          </a:endParaRPr>
        </a:p>
      </dgm:t>
    </dgm:pt>
    <dgm:pt modelId="{2B8C5DA3-50BD-4754-B435-CC7BBF7B38EF}" type="sibTrans" cxnId="{45DB423C-E736-429D-8EC8-D426887B67E1}">
      <dgm:prSet/>
      <dgm:spPr/>
      <dgm:t>
        <a:bodyPr/>
        <a:lstStyle/>
        <a:p>
          <a:endParaRPr lang="en-US">
            <a:cs typeface="B Titr" panose="00000700000000000000" pitchFamily="2" charset="-78"/>
          </a:endParaRPr>
        </a:p>
      </dgm:t>
    </dgm:pt>
    <dgm:pt modelId="{DE90209C-6BE8-4514-8ED4-4CCFC5F921D6}" type="pres">
      <dgm:prSet presAssocID="{E5CE2CB3-2CE9-4005-8826-955A3571F798}" presName="Name0" presStyleCnt="0">
        <dgm:presLayoutVars>
          <dgm:chMax val="7"/>
          <dgm:chPref val="7"/>
          <dgm:dir/>
          <dgm:animLvl val="lvl"/>
        </dgm:presLayoutVars>
      </dgm:prSet>
      <dgm:spPr/>
      <dgm:t>
        <a:bodyPr/>
        <a:lstStyle/>
        <a:p>
          <a:endParaRPr lang="en-US"/>
        </a:p>
      </dgm:t>
    </dgm:pt>
    <dgm:pt modelId="{F1690331-0360-46F4-B419-999ACC7CDCB1}" type="pres">
      <dgm:prSet presAssocID="{DC1E9FA8-2811-488B-A0DC-18450704B604}" presName="Accent1" presStyleCnt="0"/>
      <dgm:spPr/>
    </dgm:pt>
    <dgm:pt modelId="{975F4364-4AE1-4CC3-9274-8FDCB25D78E7}" type="pres">
      <dgm:prSet presAssocID="{DC1E9FA8-2811-488B-A0DC-18450704B604}" presName="Accent" presStyleLbl="node1" presStyleIdx="0" presStyleCnt="5"/>
      <dgm:spPr/>
    </dgm:pt>
    <dgm:pt modelId="{16607620-D418-45A9-B33E-8C8CBF7FDDFF}" type="pres">
      <dgm:prSet presAssocID="{DC1E9FA8-2811-488B-A0DC-18450704B604}" presName="Parent1" presStyleLbl="revTx" presStyleIdx="0" presStyleCnt="5">
        <dgm:presLayoutVars>
          <dgm:chMax val="1"/>
          <dgm:chPref val="1"/>
          <dgm:bulletEnabled val="1"/>
        </dgm:presLayoutVars>
      </dgm:prSet>
      <dgm:spPr/>
      <dgm:t>
        <a:bodyPr/>
        <a:lstStyle/>
        <a:p>
          <a:endParaRPr lang="en-US"/>
        </a:p>
      </dgm:t>
    </dgm:pt>
    <dgm:pt modelId="{E977199B-D537-4810-AC2A-4F0227B6AD28}" type="pres">
      <dgm:prSet presAssocID="{F7EE0E1A-3622-4D34-A009-DD28C87DA7DF}" presName="Accent2" presStyleCnt="0"/>
      <dgm:spPr/>
    </dgm:pt>
    <dgm:pt modelId="{3A2DDF76-ED12-4F8C-86EE-00EE9F1A5E84}" type="pres">
      <dgm:prSet presAssocID="{F7EE0E1A-3622-4D34-A009-DD28C87DA7DF}" presName="Accent" presStyleLbl="node1" presStyleIdx="1" presStyleCnt="5"/>
      <dgm:spPr/>
    </dgm:pt>
    <dgm:pt modelId="{697B3585-35C4-4410-9B94-211F883657DB}" type="pres">
      <dgm:prSet presAssocID="{F7EE0E1A-3622-4D34-A009-DD28C87DA7DF}" presName="Parent2" presStyleLbl="revTx" presStyleIdx="1" presStyleCnt="5" custScaleX="146914">
        <dgm:presLayoutVars>
          <dgm:chMax val="1"/>
          <dgm:chPref val="1"/>
          <dgm:bulletEnabled val="1"/>
        </dgm:presLayoutVars>
      </dgm:prSet>
      <dgm:spPr/>
      <dgm:t>
        <a:bodyPr/>
        <a:lstStyle/>
        <a:p>
          <a:endParaRPr lang="en-US"/>
        </a:p>
      </dgm:t>
    </dgm:pt>
    <dgm:pt modelId="{E083DA6E-8282-4174-9E32-0D3FF9EEA720}" type="pres">
      <dgm:prSet presAssocID="{72380CFC-1295-43EB-801B-30EBFA67CE83}" presName="Accent3" presStyleCnt="0"/>
      <dgm:spPr/>
    </dgm:pt>
    <dgm:pt modelId="{7D41FEA4-0669-4C0D-8840-BF4303732E40}" type="pres">
      <dgm:prSet presAssocID="{72380CFC-1295-43EB-801B-30EBFA67CE83}" presName="Accent" presStyleLbl="node1" presStyleIdx="2" presStyleCnt="5"/>
      <dgm:spPr/>
    </dgm:pt>
    <dgm:pt modelId="{FB6A32C0-A542-4AE9-8353-C2FDD555CB8F}" type="pres">
      <dgm:prSet presAssocID="{72380CFC-1295-43EB-801B-30EBFA67CE83}" presName="Parent3" presStyleLbl="revTx" presStyleIdx="2" presStyleCnt="5" custScaleX="143946">
        <dgm:presLayoutVars>
          <dgm:chMax val="1"/>
          <dgm:chPref val="1"/>
          <dgm:bulletEnabled val="1"/>
        </dgm:presLayoutVars>
      </dgm:prSet>
      <dgm:spPr/>
      <dgm:t>
        <a:bodyPr/>
        <a:lstStyle/>
        <a:p>
          <a:endParaRPr lang="en-US"/>
        </a:p>
      </dgm:t>
    </dgm:pt>
    <dgm:pt modelId="{7B9208E8-DB8B-48F3-B62A-725D2406F5B9}" type="pres">
      <dgm:prSet presAssocID="{4F253E1A-37D9-473A-B833-C02B834B6291}" presName="Accent4" presStyleCnt="0"/>
      <dgm:spPr/>
    </dgm:pt>
    <dgm:pt modelId="{CB0EB981-B945-4CCD-81FC-C61948E96C36}" type="pres">
      <dgm:prSet presAssocID="{4F253E1A-37D9-473A-B833-C02B834B6291}" presName="Accent" presStyleLbl="node1" presStyleIdx="3" presStyleCnt="5"/>
      <dgm:spPr/>
    </dgm:pt>
    <dgm:pt modelId="{C2B2414F-8B99-4384-899E-1F04D9B69D43}" type="pres">
      <dgm:prSet presAssocID="{4F253E1A-37D9-473A-B833-C02B834B6291}" presName="Parent4" presStyleLbl="revTx" presStyleIdx="3" presStyleCnt="5">
        <dgm:presLayoutVars>
          <dgm:chMax val="1"/>
          <dgm:chPref val="1"/>
          <dgm:bulletEnabled val="1"/>
        </dgm:presLayoutVars>
      </dgm:prSet>
      <dgm:spPr/>
      <dgm:t>
        <a:bodyPr/>
        <a:lstStyle/>
        <a:p>
          <a:endParaRPr lang="en-US"/>
        </a:p>
      </dgm:t>
    </dgm:pt>
    <dgm:pt modelId="{257FF8AA-F3D9-403A-9054-8F0765FB6002}" type="pres">
      <dgm:prSet presAssocID="{EDF8F862-981F-417C-B45F-87F96DD49013}" presName="Accent5" presStyleCnt="0"/>
      <dgm:spPr/>
    </dgm:pt>
    <dgm:pt modelId="{8F5F144E-0D7C-4B4A-97D6-FED0F26A0989}" type="pres">
      <dgm:prSet presAssocID="{EDF8F862-981F-417C-B45F-87F96DD49013}" presName="Accent" presStyleLbl="node1" presStyleIdx="4" presStyleCnt="5"/>
      <dgm:spPr/>
    </dgm:pt>
    <dgm:pt modelId="{509CC58C-A87D-4379-BFFD-967C25058B51}" type="pres">
      <dgm:prSet presAssocID="{EDF8F862-981F-417C-B45F-87F96DD49013}" presName="Parent5" presStyleLbl="revTx" presStyleIdx="4" presStyleCnt="5">
        <dgm:presLayoutVars>
          <dgm:chMax val="1"/>
          <dgm:chPref val="1"/>
          <dgm:bulletEnabled val="1"/>
        </dgm:presLayoutVars>
      </dgm:prSet>
      <dgm:spPr/>
      <dgm:t>
        <a:bodyPr/>
        <a:lstStyle/>
        <a:p>
          <a:endParaRPr lang="en-US"/>
        </a:p>
      </dgm:t>
    </dgm:pt>
  </dgm:ptLst>
  <dgm:cxnLst>
    <dgm:cxn modelId="{758BAA20-8530-47B9-9FFA-DF6C58009605}" srcId="{E5CE2CB3-2CE9-4005-8826-955A3571F798}" destId="{4F253E1A-37D9-473A-B833-C02B834B6291}" srcOrd="3" destOrd="0" parTransId="{D4419EEB-205A-40FF-AEC0-81FA61F08C7D}" sibTransId="{27CC1921-0F91-4E38-B54A-43F8DE22B255}"/>
    <dgm:cxn modelId="{CD5A890C-2996-41B1-A189-C6C478F8BE04}" type="presOf" srcId="{72380CFC-1295-43EB-801B-30EBFA67CE83}" destId="{FB6A32C0-A542-4AE9-8353-C2FDD555CB8F}" srcOrd="0" destOrd="0" presId="urn:microsoft.com/office/officeart/2009/layout/CircleArrowProcess"/>
    <dgm:cxn modelId="{EE2ADACB-6E65-4FBA-8DB1-79E3FDF7EAC3}" type="presOf" srcId="{E5CE2CB3-2CE9-4005-8826-955A3571F798}" destId="{DE90209C-6BE8-4514-8ED4-4CCFC5F921D6}" srcOrd="0" destOrd="0" presId="urn:microsoft.com/office/officeart/2009/layout/CircleArrowProcess"/>
    <dgm:cxn modelId="{1A532664-510E-4BED-80B6-D60BF2874D32}" srcId="{E5CE2CB3-2CE9-4005-8826-955A3571F798}" destId="{DC1E9FA8-2811-488B-A0DC-18450704B604}" srcOrd="0" destOrd="0" parTransId="{4CB68B01-9348-415D-A2FA-D4B9FF92E036}" sibTransId="{C1B50529-1410-4C22-A421-914009918377}"/>
    <dgm:cxn modelId="{8B7E60AE-94CF-4F9D-93D6-8FD6D6F933BB}" type="presOf" srcId="{DC1E9FA8-2811-488B-A0DC-18450704B604}" destId="{16607620-D418-45A9-B33E-8C8CBF7FDDFF}" srcOrd="0" destOrd="0" presId="urn:microsoft.com/office/officeart/2009/layout/CircleArrowProcess"/>
    <dgm:cxn modelId="{F71E6A6D-0D0C-45C0-B2EF-36E25D74BA76}" type="presOf" srcId="{4F253E1A-37D9-473A-B833-C02B834B6291}" destId="{C2B2414F-8B99-4384-899E-1F04D9B69D43}" srcOrd="0" destOrd="0" presId="urn:microsoft.com/office/officeart/2009/layout/CircleArrowProcess"/>
    <dgm:cxn modelId="{501A5755-A690-4C41-8339-70C04509670A}" srcId="{E5CE2CB3-2CE9-4005-8826-955A3571F798}" destId="{72380CFC-1295-43EB-801B-30EBFA67CE83}" srcOrd="2" destOrd="0" parTransId="{AB0BD9E0-845B-4A14-B42B-9043DAE3C623}" sibTransId="{42799CE4-50C4-44FB-BBD1-FCC0F0ACF672}"/>
    <dgm:cxn modelId="{F59C5774-1466-4EDA-A97A-DF029B4A7585}" type="presOf" srcId="{F7EE0E1A-3622-4D34-A009-DD28C87DA7DF}" destId="{697B3585-35C4-4410-9B94-211F883657DB}" srcOrd="0" destOrd="0" presId="urn:microsoft.com/office/officeart/2009/layout/CircleArrowProcess"/>
    <dgm:cxn modelId="{2E618897-31FD-4056-B5A7-4F1AD98BF288}" type="presOf" srcId="{EDF8F862-981F-417C-B45F-87F96DD49013}" destId="{509CC58C-A87D-4379-BFFD-967C25058B51}" srcOrd="0" destOrd="0" presId="urn:microsoft.com/office/officeart/2009/layout/CircleArrowProcess"/>
    <dgm:cxn modelId="{45DB423C-E736-429D-8EC8-D426887B67E1}" srcId="{E5CE2CB3-2CE9-4005-8826-955A3571F798}" destId="{EDF8F862-981F-417C-B45F-87F96DD49013}" srcOrd="4" destOrd="0" parTransId="{DB6002CA-1DF8-4807-B9CA-A57C4C154DFF}" sibTransId="{2B8C5DA3-50BD-4754-B435-CC7BBF7B38EF}"/>
    <dgm:cxn modelId="{3E0C6605-24A8-4646-815C-184A7014A28F}" srcId="{E5CE2CB3-2CE9-4005-8826-955A3571F798}" destId="{F7EE0E1A-3622-4D34-A009-DD28C87DA7DF}" srcOrd="1" destOrd="0" parTransId="{F4A0C65D-28B4-47A7-95B9-ED5A0A8DAE13}" sibTransId="{76D5B8EC-2E42-448C-8B41-A90F8D317096}"/>
    <dgm:cxn modelId="{9306DC13-E595-4C73-89F0-176152EA6293}" type="presParOf" srcId="{DE90209C-6BE8-4514-8ED4-4CCFC5F921D6}" destId="{F1690331-0360-46F4-B419-999ACC7CDCB1}" srcOrd="0" destOrd="0" presId="urn:microsoft.com/office/officeart/2009/layout/CircleArrowProcess"/>
    <dgm:cxn modelId="{040C1F2D-ADE8-4E6C-85A6-9B8C61071A3F}" type="presParOf" srcId="{F1690331-0360-46F4-B419-999ACC7CDCB1}" destId="{975F4364-4AE1-4CC3-9274-8FDCB25D78E7}" srcOrd="0" destOrd="0" presId="urn:microsoft.com/office/officeart/2009/layout/CircleArrowProcess"/>
    <dgm:cxn modelId="{3168AAF0-29D3-4C00-AC6F-FEA94EF3DD40}" type="presParOf" srcId="{DE90209C-6BE8-4514-8ED4-4CCFC5F921D6}" destId="{16607620-D418-45A9-B33E-8C8CBF7FDDFF}" srcOrd="1" destOrd="0" presId="urn:microsoft.com/office/officeart/2009/layout/CircleArrowProcess"/>
    <dgm:cxn modelId="{0561186F-6E0A-41BA-A6BA-3A68CF8AC137}" type="presParOf" srcId="{DE90209C-6BE8-4514-8ED4-4CCFC5F921D6}" destId="{E977199B-D537-4810-AC2A-4F0227B6AD28}" srcOrd="2" destOrd="0" presId="urn:microsoft.com/office/officeart/2009/layout/CircleArrowProcess"/>
    <dgm:cxn modelId="{5B53D674-BA04-47FF-B477-BEB77A5E8B8F}" type="presParOf" srcId="{E977199B-D537-4810-AC2A-4F0227B6AD28}" destId="{3A2DDF76-ED12-4F8C-86EE-00EE9F1A5E84}" srcOrd="0" destOrd="0" presId="urn:microsoft.com/office/officeart/2009/layout/CircleArrowProcess"/>
    <dgm:cxn modelId="{C1C3FFF0-50EB-42EC-951D-218132E9686D}" type="presParOf" srcId="{DE90209C-6BE8-4514-8ED4-4CCFC5F921D6}" destId="{697B3585-35C4-4410-9B94-211F883657DB}" srcOrd="3" destOrd="0" presId="urn:microsoft.com/office/officeart/2009/layout/CircleArrowProcess"/>
    <dgm:cxn modelId="{BB5A69C0-1E57-4A18-857A-8CBDA3908E01}" type="presParOf" srcId="{DE90209C-6BE8-4514-8ED4-4CCFC5F921D6}" destId="{E083DA6E-8282-4174-9E32-0D3FF9EEA720}" srcOrd="4" destOrd="0" presId="urn:microsoft.com/office/officeart/2009/layout/CircleArrowProcess"/>
    <dgm:cxn modelId="{DCDE0F65-F383-4C19-892D-89B32695C068}" type="presParOf" srcId="{E083DA6E-8282-4174-9E32-0D3FF9EEA720}" destId="{7D41FEA4-0669-4C0D-8840-BF4303732E40}" srcOrd="0" destOrd="0" presId="urn:microsoft.com/office/officeart/2009/layout/CircleArrowProcess"/>
    <dgm:cxn modelId="{2513A78B-CA78-42A5-BCE9-B9F48DE4FB33}" type="presParOf" srcId="{DE90209C-6BE8-4514-8ED4-4CCFC5F921D6}" destId="{FB6A32C0-A542-4AE9-8353-C2FDD555CB8F}" srcOrd="5" destOrd="0" presId="urn:microsoft.com/office/officeart/2009/layout/CircleArrowProcess"/>
    <dgm:cxn modelId="{DCDD0EB6-0E5B-4E72-B06C-37D32EE963E2}" type="presParOf" srcId="{DE90209C-6BE8-4514-8ED4-4CCFC5F921D6}" destId="{7B9208E8-DB8B-48F3-B62A-725D2406F5B9}" srcOrd="6" destOrd="0" presId="urn:microsoft.com/office/officeart/2009/layout/CircleArrowProcess"/>
    <dgm:cxn modelId="{FD020C6C-0B30-4456-A60D-DCA5FAF0D28D}" type="presParOf" srcId="{7B9208E8-DB8B-48F3-B62A-725D2406F5B9}" destId="{CB0EB981-B945-4CCD-81FC-C61948E96C36}" srcOrd="0" destOrd="0" presId="urn:microsoft.com/office/officeart/2009/layout/CircleArrowProcess"/>
    <dgm:cxn modelId="{34A63ADA-8AB1-4103-9939-AF457487A49E}" type="presParOf" srcId="{DE90209C-6BE8-4514-8ED4-4CCFC5F921D6}" destId="{C2B2414F-8B99-4384-899E-1F04D9B69D43}" srcOrd="7" destOrd="0" presId="urn:microsoft.com/office/officeart/2009/layout/CircleArrowProcess"/>
    <dgm:cxn modelId="{C568F227-2344-4161-B18B-D5A8D1C933D4}" type="presParOf" srcId="{DE90209C-6BE8-4514-8ED4-4CCFC5F921D6}" destId="{257FF8AA-F3D9-403A-9054-8F0765FB6002}" srcOrd="8" destOrd="0" presId="urn:microsoft.com/office/officeart/2009/layout/CircleArrowProcess"/>
    <dgm:cxn modelId="{A6033CF6-DB74-488C-A41A-976325FFB2FD}" type="presParOf" srcId="{257FF8AA-F3D9-403A-9054-8F0765FB6002}" destId="{8F5F144E-0D7C-4B4A-97D6-FED0F26A0989}" srcOrd="0" destOrd="0" presId="urn:microsoft.com/office/officeart/2009/layout/CircleArrowProcess"/>
    <dgm:cxn modelId="{A205B2F2-711D-4A94-9F69-ACE936F0D697}" type="presParOf" srcId="{DE90209C-6BE8-4514-8ED4-4CCFC5F921D6}" destId="{509CC58C-A87D-4379-BFFD-967C25058B51}" srcOrd="9" destOrd="0" presId="urn:microsoft.com/office/officeart/2009/layout/CircleArrow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6A6D82-18E4-4AAF-B8E5-70AAFF123AA4}" type="doc">
      <dgm:prSet loTypeId="urn:microsoft.com/office/officeart/2005/8/layout/gear1" loCatId="cycle" qsTypeId="urn:microsoft.com/office/officeart/2005/8/quickstyle/simple1" qsCatId="simple" csTypeId="urn:microsoft.com/office/officeart/2005/8/colors/accent3_4" csCatId="accent3" phldr="1"/>
      <dgm:spPr/>
    </dgm:pt>
    <dgm:pt modelId="{78DE00D4-22D9-403D-A1F0-10E9EA57EADF}">
      <dgm:prSet phldrT="[Text]" custT="1"/>
      <dgm:spPr>
        <a:solidFill>
          <a:schemeClr val="accent2">
            <a:lumMod val="75000"/>
          </a:schemeClr>
        </a:solidFill>
      </dgm:spPr>
      <dgm:t>
        <a:bodyPr/>
        <a:lstStyle/>
        <a:p>
          <a:pPr rtl="1"/>
          <a:r>
            <a:rPr lang="fa-IR" sz="2400" b="1" dirty="0">
              <a:solidFill>
                <a:schemeClr val="tx1"/>
              </a:solidFill>
              <a:effectLst>
                <a:outerShdw blurRad="38100" dist="38100" dir="2700000" algn="tl">
                  <a:srgbClr val="000000">
                    <a:alpha val="43137"/>
                  </a:srgbClr>
                </a:outerShdw>
              </a:effectLst>
              <a:cs typeface="B Nazanin" pitchFamily="2" charset="-78"/>
            </a:rPr>
            <a:t>خلق فناوری </a:t>
          </a:r>
          <a:endParaRPr lang="en-US" sz="2400" b="1" dirty="0">
            <a:solidFill>
              <a:schemeClr val="tx1"/>
            </a:solidFill>
            <a:effectLst>
              <a:outerShdw blurRad="38100" dist="38100" dir="2700000" algn="tl">
                <a:srgbClr val="000000">
                  <a:alpha val="43137"/>
                </a:srgbClr>
              </a:outerShdw>
            </a:effectLst>
            <a:cs typeface="B Nazanin" pitchFamily="2" charset="-78"/>
          </a:endParaRPr>
        </a:p>
      </dgm:t>
    </dgm:pt>
    <dgm:pt modelId="{2B6AADDD-80FA-4A92-8A42-83123ADAC3DA}" type="parTrans" cxnId="{EC577535-285C-416B-9E71-331BAC3C1FD8}">
      <dgm:prSet/>
      <dgm:spPr/>
      <dgm:t>
        <a:bodyPr/>
        <a:lstStyle/>
        <a:p>
          <a:endParaRPr lang="en-US" b="1">
            <a:solidFill>
              <a:srgbClr val="002060"/>
            </a:solidFill>
            <a:effectLst>
              <a:outerShdw blurRad="38100" dist="38100" dir="2700000" algn="tl">
                <a:srgbClr val="000000">
                  <a:alpha val="43137"/>
                </a:srgbClr>
              </a:outerShdw>
            </a:effectLst>
            <a:cs typeface="B Nazanin" pitchFamily="2" charset="-78"/>
          </a:endParaRPr>
        </a:p>
      </dgm:t>
    </dgm:pt>
    <dgm:pt modelId="{794ABDBD-3C77-48EC-A6AC-9C44F3CF6008}" type="sibTrans" cxnId="{EC577535-285C-416B-9E71-331BAC3C1FD8}">
      <dgm:prSet/>
      <dgm:spPr>
        <a:solidFill>
          <a:schemeClr val="accent2"/>
        </a:solidFill>
        <a:scene3d>
          <a:camera prst="orthographicFront">
            <a:rot lat="10800000" lon="0" rev="0"/>
          </a:camera>
          <a:lightRig rig="threePt" dir="t"/>
        </a:scene3d>
      </dgm:spPr>
      <dgm:t>
        <a:bodyPr/>
        <a:lstStyle/>
        <a:p>
          <a:endParaRPr lang="en-US" b="1">
            <a:solidFill>
              <a:srgbClr val="002060"/>
            </a:solidFill>
            <a:effectLst>
              <a:outerShdw blurRad="38100" dist="38100" dir="2700000" algn="tl">
                <a:srgbClr val="000000">
                  <a:alpha val="43137"/>
                </a:srgbClr>
              </a:outerShdw>
            </a:effectLst>
            <a:cs typeface="B Nazanin" pitchFamily="2" charset="-78"/>
          </a:endParaRPr>
        </a:p>
      </dgm:t>
    </dgm:pt>
    <dgm:pt modelId="{FD0BCA32-C4E7-42D7-8E85-FC08FF456A33}" type="pres">
      <dgm:prSet presAssocID="{C06A6D82-18E4-4AAF-B8E5-70AAFF123AA4}" presName="composite" presStyleCnt="0">
        <dgm:presLayoutVars>
          <dgm:chMax val="3"/>
          <dgm:animLvl val="lvl"/>
          <dgm:resizeHandles val="exact"/>
        </dgm:presLayoutVars>
      </dgm:prSet>
      <dgm:spPr/>
    </dgm:pt>
    <dgm:pt modelId="{03201196-3054-496F-A68E-27935669EF5D}" type="pres">
      <dgm:prSet presAssocID="{78DE00D4-22D9-403D-A1F0-10E9EA57EADF}" presName="gear1" presStyleLbl="node1" presStyleIdx="0" presStyleCnt="1" custLinFactNeighborX="-5551" custLinFactNeighborY="-55074">
        <dgm:presLayoutVars>
          <dgm:chMax val="1"/>
          <dgm:bulletEnabled val="1"/>
        </dgm:presLayoutVars>
      </dgm:prSet>
      <dgm:spPr/>
      <dgm:t>
        <a:bodyPr/>
        <a:lstStyle/>
        <a:p>
          <a:endParaRPr lang="en-US"/>
        </a:p>
      </dgm:t>
    </dgm:pt>
    <dgm:pt modelId="{366203EF-ADD6-4BEE-8866-6961ED311569}" type="pres">
      <dgm:prSet presAssocID="{78DE00D4-22D9-403D-A1F0-10E9EA57EADF}" presName="gear1srcNode" presStyleLbl="node1" presStyleIdx="0" presStyleCnt="1"/>
      <dgm:spPr/>
      <dgm:t>
        <a:bodyPr/>
        <a:lstStyle/>
        <a:p>
          <a:endParaRPr lang="en-US"/>
        </a:p>
      </dgm:t>
    </dgm:pt>
    <dgm:pt modelId="{B0530B6F-AF04-4C27-9692-E4BBAE65AE12}" type="pres">
      <dgm:prSet presAssocID="{78DE00D4-22D9-403D-A1F0-10E9EA57EADF}" presName="gear1dstNode" presStyleLbl="node1" presStyleIdx="0" presStyleCnt="1"/>
      <dgm:spPr/>
      <dgm:t>
        <a:bodyPr/>
        <a:lstStyle/>
        <a:p>
          <a:endParaRPr lang="en-US"/>
        </a:p>
      </dgm:t>
    </dgm:pt>
    <dgm:pt modelId="{20672376-7A18-4A60-B30E-FF749B8DE595}" type="pres">
      <dgm:prSet presAssocID="{794ABDBD-3C77-48EC-A6AC-9C44F3CF6008}" presName="connector1" presStyleLbl="sibTrans2D1" presStyleIdx="0" presStyleCnt="1" custScaleX="78371" custScaleY="84923" custLinFactNeighborX="2124" custLinFactNeighborY="-18179"/>
      <dgm:spPr/>
      <dgm:t>
        <a:bodyPr/>
        <a:lstStyle/>
        <a:p>
          <a:endParaRPr lang="en-US"/>
        </a:p>
      </dgm:t>
    </dgm:pt>
  </dgm:ptLst>
  <dgm:cxnLst>
    <dgm:cxn modelId="{E96A83BE-6052-4D24-B429-4F2A904FD2A4}" type="presOf" srcId="{794ABDBD-3C77-48EC-A6AC-9C44F3CF6008}" destId="{20672376-7A18-4A60-B30E-FF749B8DE595}" srcOrd="0" destOrd="0" presId="urn:microsoft.com/office/officeart/2005/8/layout/gear1"/>
    <dgm:cxn modelId="{CCFC08C2-B569-4A9A-90A3-A65E120F21E7}" type="presOf" srcId="{78DE00D4-22D9-403D-A1F0-10E9EA57EADF}" destId="{B0530B6F-AF04-4C27-9692-E4BBAE65AE12}" srcOrd="2" destOrd="0" presId="urn:microsoft.com/office/officeart/2005/8/layout/gear1"/>
    <dgm:cxn modelId="{4713272F-CCC1-4C93-9062-ED01425B551E}" type="presOf" srcId="{78DE00D4-22D9-403D-A1F0-10E9EA57EADF}" destId="{03201196-3054-496F-A68E-27935669EF5D}" srcOrd="0" destOrd="0" presId="urn:microsoft.com/office/officeart/2005/8/layout/gear1"/>
    <dgm:cxn modelId="{EC577535-285C-416B-9E71-331BAC3C1FD8}" srcId="{C06A6D82-18E4-4AAF-B8E5-70AAFF123AA4}" destId="{78DE00D4-22D9-403D-A1F0-10E9EA57EADF}" srcOrd="0" destOrd="0" parTransId="{2B6AADDD-80FA-4A92-8A42-83123ADAC3DA}" sibTransId="{794ABDBD-3C77-48EC-A6AC-9C44F3CF6008}"/>
    <dgm:cxn modelId="{B639B94D-DEFE-448F-9E25-47345431F82F}" type="presOf" srcId="{C06A6D82-18E4-4AAF-B8E5-70AAFF123AA4}" destId="{FD0BCA32-C4E7-42D7-8E85-FC08FF456A33}" srcOrd="0" destOrd="0" presId="urn:microsoft.com/office/officeart/2005/8/layout/gear1"/>
    <dgm:cxn modelId="{FF77E586-9A8D-4380-86DE-64CC27B1DA6C}" type="presOf" srcId="{78DE00D4-22D9-403D-A1F0-10E9EA57EADF}" destId="{366203EF-ADD6-4BEE-8866-6961ED311569}" srcOrd="1" destOrd="0" presId="urn:microsoft.com/office/officeart/2005/8/layout/gear1"/>
    <dgm:cxn modelId="{7676EE48-5578-40DE-B6B6-945003D865AE}" type="presParOf" srcId="{FD0BCA32-C4E7-42D7-8E85-FC08FF456A33}" destId="{03201196-3054-496F-A68E-27935669EF5D}" srcOrd="0" destOrd="0" presId="urn:microsoft.com/office/officeart/2005/8/layout/gear1"/>
    <dgm:cxn modelId="{CD5D6147-A23A-42C8-A325-3CD7B570FBFC}" type="presParOf" srcId="{FD0BCA32-C4E7-42D7-8E85-FC08FF456A33}" destId="{366203EF-ADD6-4BEE-8866-6961ED311569}" srcOrd="1" destOrd="0" presId="urn:microsoft.com/office/officeart/2005/8/layout/gear1"/>
    <dgm:cxn modelId="{83AFEBBA-FCE9-4D71-800D-32FCFBC44E11}" type="presParOf" srcId="{FD0BCA32-C4E7-42D7-8E85-FC08FF456A33}" destId="{B0530B6F-AF04-4C27-9692-E4BBAE65AE12}" srcOrd="2" destOrd="0" presId="urn:microsoft.com/office/officeart/2005/8/layout/gear1"/>
    <dgm:cxn modelId="{78D8AE3D-A0BE-425C-9DD6-55A0D2A9523F}" type="presParOf" srcId="{FD0BCA32-C4E7-42D7-8E85-FC08FF456A33}" destId="{20672376-7A18-4A60-B30E-FF749B8DE595}" srcOrd="3" destOrd="0" presId="urn:microsoft.com/office/officeart/2005/8/layout/gear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FAFAAB-5563-4DB4-87F1-FA079FB14DB8}" type="datetimeFigureOut">
              <a:rPr lang="en-US" smtClean="0"/>
              <a:t>11/20/2023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EC911-B427-42FC-94B1-14BD89188AF4}" type="slidenum">
              <a:rPr lang="en-US" smtClean="0"/>
              <a:t>‹#›</a:t>
            </a:fld>
            <a:endParaRPr lang="en-US"/>
          </a:p>
        </p:txBody>
      </p:sp>
    </p:spTree>
    <p:extLst>
      <p:ext uri="{BB962C8B-B14F-4D97-AF65-F5344CB8AC3E}">
        <p14:creationId xmlns:p14="http://schemas.microsoft.com/office/powerpoint/2010/main" val="1240084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2</a:t>
            </a:fld>
            <a:endParaRPr lang="en-US"/>
          </a:p>
        </p:txBody>
      </p:sp>
    </p:spTree>
    <p:extLst>
      <p:ext uri="{BB962C8B-B14F-4D97-AF65-F5344CB8AC3E}">
        <p14:creationId xmlns:p14="http://schemas.microsoft.com/office/powerpoint/2010/main" val="132328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11</a:t>
            </a:fld>
            <a:endParaRPr lang="en-US"/>
          </a:p>
        </p:txBody>
      </p:sp>
    </p:spTree>
    <p:extLst>
      <p:ext uri="{BB962C8B-B14F-4D97-AF65-F5344CB8AC3E}">
        <p14:creationId xmlns:p14="http://schemas.microsoft.com/office/powerpoint/2010/main" val="563189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12</a:t>
            </a:fld>
            <a:endParaRPr lang="en-US"/>
          </a:p>
        </p:txBody>
      </p:sp>
    </p:spTree>
    <p:extLst>
      <p:ext uri="{BB962C8B-B14F-4D97-AF65-F5344CB8AC3E}">
        <p14:creationId xmlns:p14="http://schemas.microsoft.com/office/powerpoint/2010/main" val="2978906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13</a:t>
            </a:fld>
            <a:endParaRPr lang="en-US"/>
          </a:p>
        </p:txBody>
      </p:sp>
    </p:spTree>
    <p:extLst>
      <p:ext uri="{BB962C8B-B14F-4D97-AF65-F5344CB8AC3E}">
        <p14:creationId xmlns:p14="http://schemas.microsoft.com/office/powerpoint/2010/main" val="1861492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14</a:t>
            </a:fld>
            <a:endParaRPr lang="en-US"/>
          </a:p>
        </p:txBody>
      </p:sp>
    </p:spTree>
    <p:extLst>
      <p:ext uri="{BB962C8B-B14F-4D97-AF65-F5344CB8AC3E}">
        <p14:creationId xmlns:p14="http://schemas.microsoft.com/office/powerpoint/2010/main" val="339142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15</a:t>
            </a:fld>
            <a:endParaRPr lang="en-US"/>
          </a:p>
        </p:txBody>
      </p:sp>
    </p:spTree>
    <p:extLst>
      <p:ext uri="{BB962C8B-B14F-4D97-AF65-F5344CB8AC3E}">
        <p14:creationId xmlns:p14="http://schemas.microsoft.com/office/powerpoint/2010/main" val="4108547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16</a:t>
            </a:fld>
            <a:endParaRPr lang="en-US"/>
          </a:p>
        </p:txBody>
      </p:sp>
    </p:spTree>
    <p:extLst>
      <p:ext uri="{BB962C8B-B14F-4D97-AF65-F5344CB8AC3E}">
        <p14:creationId xmlns:p14="http://schemas.microsoft.com/office/powerpoint/2010/main" val="27968751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17</a:t>
            </a:fld>
            <a:endParaRPr lang="en-US"/>
          </a:p>
        </p:txBody>
      </p:sp>
    </p:spTree>
    <p:extLst>
      <p:ext uri="{BB962C8B-B14F-4D97-AF65-F5344CB8AC3E}">
        <p14:creationId xmlns:p14="http://schemas.microsoft.com/office/powerpoint/2010/main" val="3134129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18</a:t>
            </a:fld>
            <a:endParaRPr lang="en-US"/>
          </a:p>
        </p:txBody>
      </p:sp>
    </p:spTree>
    <p:extLst>
      <p:ext uri="{BB962C8B-B14F-4D97-AF65-F5344CB8AC3E}">
        <p14:creationId xmlns:p14="http://schemas.microsoft.com/office/powerpoint/2010/main" val="812560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19</a:t>
            </a:fld>
            <a:endParaRPr lang="en-US"/>
          </a:p>
        </p:txBody>
      </p:sp>
    </p:spTree>
    <p:extLst>
      <p:ext uri="{BB962C8B-B14F-4D97-AF65-F5344CB8AC3E}">
        <p14:creationId xmlns:p14="http://schemas.microsoft.com/office/powerpoint/2010/main" val="14628942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20</a:t>
            </a:fld>
            <a:endParaRPr lang="en-US"/>
          </a:p>
        </p:txBody>
      </p:sp>
    </p:spTree>
    <p:extLst>
      <p:ext uri="{BB962C8B-B14F-4D97-AF65-F5344CB8AC3E}">
        <p14:creationId xmlns:p14="http://schemas.microsoft.com/office/powerpoint/2010/main" val="2091735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3</a:t>
            </a:fld>
            <a:endParaRPr lang="en-US"/>
          </a:p>
        </p:txBody>
      </p:sp>
    </p:spTree>
    <p:extLst>
      <p:ext uri="{BB962C8B-B14F-4D97-AF65-F5344CB8AC3E}">
        <p14:creationId xmlns:p14="http://schemas.microsoft.com/office/powerpoint/2010/main" val="32705589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21</a:t>
            </a:fld>
            <a:endParaRPr lang="en-US"/>
          </a:p>
        </p:txBody>
      </p:sp>
    </p:spTree>
    <p:extLst>
      <p:ext uri="{BB962C8B-B14F-4D97-AF65-F5344CB8AC3E}">
        <p14:creationId xmlns:p14="http://schemas.microsoft.com/office/powerpoint/2010/main" val="7311831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22</a:t>
            </a:fld>
            <a:endParaRPr lang="en-US"/>
          </a:p>
        </p:txBody>
      </p:sp>
    </p:spTree>
    <p:extLst>
      <p:ext uri="{BB962C8B-B14F-4D97-AF65-F5344CB8AC3E}">
        <p14:creationId xmlns:p14="http://schemas.microsoft.com/office/powerpoint/2010/main" val="3476554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23</a:t>
            </a:fld>
            <a:endParaRPr lang="en-US"/>
          </a:p>
        </p:txBody>
      </p:sp>
    </p:spTree>
    <p:extLst>
      <p:ext uri="{BB962C8B-B14F-4D97-AF65-F5344CB8AC3E}">
        <p14:creationId xmlns:p14="http://schemas.microsoft.com/office/powerpoint/2010/main" val="3700185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4</a:t>
            </a:fld>
            <a:endParaRPr lang="en-US"/>
          </a:p>
        </p:txBody>
      </p:sp>
    </p:spTree>
    <p:extLst>
      <p:ext uri="{BB962C8B-B14F-4D97-AF65-F5344CB8AC3E}">
        <p14:creationId xmlns:p14="http://schemas.microsoft.com/office/powerpoint/2010/main" val="120397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5</a:t>
            </a:fld>
            <a:endParaRPr lang="en-US"/>
          </a:p>
        </p:txBody>
      </p:sp>
    </p:spTree>
    <p:extLst>
      <p:ext uri="{BB962C8B-B14F-4D97-AF65-F5344CB8AC3E}">
        <p14:creationId xmlns:p14="http://schemas.microsoft.com/office/powerpoint/2010/main" val="3214098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6</a:t>
            </a:fld>
            <a:endParaRPr lang="en-US"/>
          </a:p>
        </p:txBody>
      </p:sp>
    </p:spTree>
    <p:extLst>
      <p:ext uri="{BB962C8B-B14F-4D97-AF65-F5344CB8AC3E}">
        <p14:creationId xmlns:p14="http://schemas.microsoft.com/office/powerpoint/2010/main" val="1097855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7</a:t>
            </a:fld>
            <a:endParaRPr lang="en-US"/>
          </a:p>
        </p:txBody>
      </p:sp>
    </p:spTree>
    <p:extLst>
      <p:ext uri="{BB962C8B-B14F-4D97-AF65-F5344CB8AC3E}">
        <p14:creationId xmlns:p14="http://schemas.microsoft.com/office/powerpoint/2010/main" val="3746696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8</a:t>
            </a:fld>
            <a:endParaRPr lang="en-US"/>
          </a:p>
        </p:txBody>
      </p:sp>
    </p:spTree>
    <p:extLst>
      <p:ext uri="{BB962C8B-B14F-4D97-AF65-F5344CB8AC3E}">
        <p14:creationId xmlns:p14="http://schemas.microsoft.com/office/powerpoint/2010/main" val="3949529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9</a:t>
            </a:fld>
            <a:endParaRPr lang="en-US"/>
          </a:p>
        </p:txBody>
      </p:sp>
    </p:spTree>
    <p:extLst>
      <p:ext uri="{BB962C8B-B14F-4D97-AF65-F5344CB8AC3E}">
        <p14:creationId xmlns:p14="http://schemas.microsoft.com/office/powerpoint/2010/main" val="3304489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8EC911-B427-42FC-94B1-14BD89188AF4}" type="slidenum">
              <a:rPr lang="en-US" smtClean="0"/>
              <a:t>10</a:t>
            </a:fld>
            <a:endParaRPr lang="en-US"/>
          </a:p>
        </p:txBody>
      </p:sp>
    </p:spTree>
    <p:extLst>
      <p:ext uri="{BB962C8B-B14F-4D97-AF65-F5344CB8AC3E}">
        <p14:creationId xmlns:p14="http://schemas.microsoft.com/office/powerpoint/2010/main" val="214632968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4981CF-795A-4A4B-B1F2-DAB4F16B24E1}"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7A5257B-F6EE-4E72-B4CB-595FB4928857}" type="slidenum">
              <a:rPr lang="en-US" smtClean="0"/>
              <a:t>‹#›</a:t>
            </a:fld>
            <a:endParaRPr lang="en-US"/>
          </a:p>
        </p:txBody>
      </p:sp>
    </p:spTree>
    <p:extLst>
      <p:ext uri="{BB962C8B-B14F-4D97-AF65-F5344CB8AC3E}">
        <p14:creationId xmlns:p14="http://schemas.microsoft.com/office/powerpoint/2010/main" val="3173576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4981CF-795A-4A4B-B1F2-DAB4F16B24E1}"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203228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4981CF-795A-4A4B-B1F2-DAB4F16B24E1}"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2662445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4981CF-795A-4A4B-B1F2-DAB4F16B24E1}" type="datetimeFigureOut">
              <a:rPr lang="en-US" smtClean="0"/>
              <a:t>11/20/2023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1188157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F4981CF-795A-4A4B-B1F2-DAB4F16B24E1}" type="datetimeFigureOut">
              <a:rPr lang="en-US" smtClean="0"/>
              <a:t>11/20/2023</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7A5257B-F6EE-4E72-B4CB-595FB4928857}" type="slidenum">
              <a:rPr lang="en-US" smtClean="0"/>
              <a:t>‹#›</a:t>
            </a:fld>
            <a:endParaRPr lang="en-US"/>
          </a:p>
        </p:txBody>
      </p:sp>
    </p:spTree>
    <p:extLst>
      <p:ext uri="{BB962C8B-B14F-4D97-AF65-F5344CB8AC3E}">
        <p14:creationId xmlns:p14="http://schemas.microsoft.com/office/powerpoint/2010/main" val="191256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4981CF-795A-4A4B-B1F2-DAB4F16B24E1}" type="datetimeFigureOut">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469997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4981CF-795A-4A4B-B1F2-DAB4F16B24E1}" type="datetimeFigureOut">
              <a:rPr lang="en-US" smtClean="0"/>
              <a:t>11/20/2023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181609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4981CF-795A-4A4B-B1F2-DAB4F16B24E1}" type="datetimeFigureOut">
              <a:rPr lang="en-US" smtClean="0"/>
              <a:t>11/20/2023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1671600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981CF-795A-4A4B-B1F2-DAB4F16B24E1}" type="datetimeFigureOut">
              <a:rPr lang="en-US" smtClean="0"/>
              <a:t>11/20/2023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284740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F4981CF-795A-4A4B-B1F2-DAB4F16B24E1}" type="datetimeFigureOut">
              <a:rPr lang="en-US" smtClean="0"/>
              <a:t>11/20/2023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3176359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F4981CF-795A-4A4B-B1F2-DAB4F16B24E1}" type="datetimeFigureOut">
              <a:rPr lang="en-US" smtClean="0"/>
              <a:t>11/20/2023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7A5257B-F6EE-4E72-B4CB-595FB4928857}" type="slidenum">
              <a:rPr lang="en-US" smtClean="0"/>
              <a:t>‹#›</a:t>
            </a:fld>
            <a:endParaRPr lang="en-US"/>
          </a:p>
        </p:txBody>
      </p:sp>
    </p:spTree>
    <p:extLst>
      <p:ext uri="{BB962C8B-B14F-4D97-AF65-F5344CB8AC3E}">
        <p14:creationId xmlns:p14="http://schemas.microsoft.com/office/powerpoint/2010/main" val="320242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CF4981CF-795A-4A4B-B1F2-DAB4F16B24E1}" type="datetimeFigureOut">
              <a:rPr lang="en-US" smtClean="0"/>
              <a:t>11/20/2023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7A5257B-F6EE-4E72-B4CB-595FB4928857}" type="slidenum">
              <a:rPr lang="en-US" smtClean="0"/>
              <a:t>‹#›</a:t>
            </a:fld>
            <a:endParaRPr lang="en-US"/>
          </a:p>
        </p:txBody>
      </p:sp>
    </p:spTree>
    <p:extLst>
      <p:ext uri="{BB962C8B-B14F-4D97-AF65-F5344CB8AC3E}">
        <p14:creationId xmlns:p14="http://schemas.microsoft.com/office/powerpoint/2010/main" val="390255423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jpeg"/><Relationship Id="rId5" Type="http://schemas.microsoft.com/office/2007/relationships/hdphoto" Target="../media/hdphoto3.wdp"/><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4.jpe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jpeg"/><Relationship Id="rId5" Type="http://schemas.microsoft.com/office/2007/relationships/hdphoto" Target="../media/hdphoto3.wdp"/><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6.jp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18.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7.jpe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5.jpeg"/><Relationship Id="rId5" Type="http://schemas.microsoft.com/office/2007/relationships/hdphoto" Target="../media/hdphoto3.wdp"/><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9.png"/><Relationship Id="rId7" Type="http://schemas.openxmlformats.org/officeDocument/2006/relationships/image" Target="../media/image19.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8.jpeg"/></Relationships>
</file>

<file path=ppt/slides/_rels/slide20.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9.png"/><Relationship Id="rId7" Type="http://schemas.openxmlformats.org/officeDocument/2006/relationships/image" Target="../media/image19.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21.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9.png"/><Relationship Id="rId7" Type="http://schemas.openxmlformats.org/officeDocument/2006/relationships/image" Target="../media/image19.jpe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22.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9.png"/><Relationship Id="rId7" Type="http://schemas.openxmlformats.org/officeDocument/2006/relationships/image" Target="../media/image19.jpe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2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9.png"/><Relationship Id="rId7" Type="http://schemas.openxmlformats.org/officeDocument/2006/relationships/image" Target="../media/image19.jpe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2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9.png"/><Relationship Id="rId7" Type="http://schemas.openxmlformats.org/officeDocument/2006/relationships/diagramData" Target="../diagrams/data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11" Type="http://schemas.microsoft.com/office/2007/relationships/diagramDrawing" Target="../diagrams/drawing1.xml"/><Relationship Id="rId5" Type="http://schemas.openxmlformats.org/officeDocument/2006/relationships/image" Target="../media/image5.jpeg"/><Relationship Id="rId10" Type="http://schemas.openxmlformats.org/officeDocument/2006/relationships/diagramColors" Target="../diagrams/colors1.xml"/><Relationship Id="rId4" Type="http://schemas.microsoft.com/office/2007/relationships/hdphoto" Target="../media/hdphoto3.wdp"/><Relationship Id="rId9"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10.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jpeg"/><Relationship Id="rId5" Type="http://schemas.microsoft.com/office/2007/relationships/hdphoto" Target="../media/hdphoto3.wdp"/><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13" Type="http://schemas.microsoft.com/office/2007/relationships/diagramDrawing" Target="../diagrams/drawing2.xml"/><Relationship Id="rId3" Type="http://schemas.openxmlformats.org/officeDocument/2006/relationships/image" Target="../media/image9.png"/><Relationship Id="rId7" Type="http://schemas.openxmlformats.org/officeDocument/2006/relationships/image" Target="../media/image12.jpeg"/><Relationship Id="rId12"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diagramQuickStyle" Target="../diagrams/quickStyle2.xml"/><Relationship Id="rId5" Type="http://schemas.openxmlformats.org/officeDocument/2006/relationships/image" Target="../media/image5.jpeg"/><Relationship Id="rId10" Type="http://schemas.openxmlformats.org/officeDocument/2006/relationships/diagramLayout" Target="../diagrams/layout2.xml"/><Relationship Id="rId4" Type="http://schemas.microsoft.com/office/2007/relationships/hdphoto" Target="../media/hdphoto3.wdp"/><Relationship Id="rId9"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jpeg"/><Relationship Id="rId4"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20347" y="3278190"/>
            <a:ext cx="5387545" cy="1046675"/>
          </a:xfrm>
        </p:spPr>
        <p:txBody>
          <a:bodyPr>
            <a:normAutofit/>
          </a:bodyPr>
          <a:lstStyle/>
          <a:p>
            <a:pPr algn="ctr"/>
            <a:r>
              <a:rPr lang="fa-IR" sz="3200" dirty="0">
                <a:effectLst>
                  <a:glow rad="101600">
                    <a:schemeClr val="accent1">
                      <a:alpha val="60000"/>
                    </a:schemeClr>
                  </a:glow>
                </a:effectLst>
                <a:cs typeface="B Titr" panose="00000700000000000000" pitchFamily="2" charset="-78"/>
              </a:rPr>
              <a:t>ساناز حسن زاده</a:t>
            </a:r>
          </a:p>
          <a:p>
            <a:pPr algn="ctr" rtl="1"/>
            <a:r>
              <a:rPr lang="fa-IR" sz="1900" dirty="0">
                <a:cs typeface="B Titr" panose="00000700000000000000" pitchFamily="2" charset="-78"/>
              </a:rPr>
              <a:t>عضو هیئت علمی دانشگاه گیلان– گروه مهندسی نساجی</a:t>
            </a:r>
          </a:p>
        </p:txBody>
      </p:sp>
      <p:sp>
        <p:nvSpPr>
          <p:cNvPr id="2" name="Title 1"/>
          <p:cNvSpPr>
            <a:spLocks noGrp="1"/>
          </p:cNvSpPr>
          <p:nvPr>
            <p:ph type="ctrTitle"/>
          </p:nvPr>
        </p:nvSpPr>
        <p:spPr>
          <a:xfrm>
            <a:off x="0" y="-148343"/>
            <a:ext cx="11126258" cy="3035808"/>
          </a:xfrm>
        </p:spPr>
        <p:txBody>
          <a:bodyPr/>
          <a:lstStyle/>
          <a:p>
            <a:pPr algn="ctr" rtl="1">
              <a:lnSpc>
                <a:spcPts val="11000"/>
              </a:lnSpc>
            </a:pPr>
            <a:r>
              <a:rPr lang="fa-IR" sz="7500" dirty="0">
                <a:cs typeface="B Titr" panose="00000700000000000000" pitchFamily="2" charset="-78"/>
              </a:rPr>
              <a:t>معرفی پتنت و شناخت ایده</a:t>
            </a:r>
            <a:r>
              <a:rPr lang="fa-IR" sz="7500" dirty="0"/>
              <a:t>­</a:t>
            </a:r>
            <a:r>
              <a:rPr lang="fa-IR" sz="7500" dirty="0">
                <a:cs typeface="B Titr" panose="00000700000000000000" pitchFamily="2" charset="-78"/>
              </a:rPr>
              <a:t>هایی با قابلیت ثبت اختراع</a:t>
            </a:r>
            <a:endParaRPr lang="en-US" sz="7500" dirty="0">
              <a:cs typeface="B Titr" panose="00000700000000000000" pitchFamily="2" charset="-78"/>
            </a:endParaRPr>
          </a:p>
        </p:txBody>
      </p:sp>
      <p:sp>
        <p:nvSpPr>
          <p:cNvPr id="4" name="Rectangle 3"/>
          <p:cNvSpPr/>
          <p:nvPr/>
        </p:nvSpPr>
        <p:spPr>
          <a:xfrm>
            <a:off x="27853" y="5009045"/>
            <a:ext cx="12164147" cy="601362"/>
          </a:xfrm>
          <a:prstGeom prst="rect">
            <a:avLst/>
          </a:prstGeom>
          <a:blipFill>
            <a:blip r:embed="rId2">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47136" y="5078893"/>
            <a:ext cx="4598126" cy="461665"/>
          </a:xfrm>
          <a:prstGeom prst="rect">
            <a:avLst/>
          </a:prstGeom>
          <a:noFill/>
        </p:spPr>
        <p:txBody>
          <a:bodyPr wrap="square" rtlCol="0">
            <a:spAutoFit/>
          </a:bodyPr>
          <a:lstStyle/>
          <a:p>
            <a:pPr rtl="1"/>
            <a:r>
              <a:rPr lang="fa-IR" sz="2400" b="1" dirty="0">
                <a:effectLst>
                  <a:glow rad="101600">
                    <a:schemeClr val="bg1">
                      <a:alpha val="60000"/>
                    </a:schemeClr>
                  </a:glow>
                </a:effectLst>
                <a:cs typeface="B Nazanin" panose="00000400000000000000" pitchFamily="2" charset="-78"/>
              </a:rPr>
              <a:t>معاونت پژوهش و فناوری دانشگاه گیلان</a:t>
            </a:r>
            <a:endParaRPr lang="en-US" sz="2400" b="1" dirty="0">
              <a:effectLst>
                <a:glow rad="101600">
                  <a:schemeClr val="bg1">
                    <a:alpha val="60000"/>
                  </a:schemeClr>
                </a:glow>
              </a:effectLst>
              <a:cs typeface="B Nazanin" panose="00000400000000000000" pitchFamily="2" charset="-78"/>
            </a:endParaRPr>
          </a:p>
        </p:txBody>
      </p:sp>
      <p:sp>
        <p:nvSpPr>
          <p:cNvPr id="7" name="Rectangle 6"/>
          <p:cNvSpPr/>
          <p:nvPr/>
        </p:nvSpPr>
        <p:spPr>
          <a:xfrm>
            <a:off x="0" y="5729827"/>
            <a:ext cx="12192000" cy="601362"/>
          </a:xfrm>
          <a:prstGeom prst="rect">
            <a:avLst/>
          </a:prstGeom>
          <a:blipFill>
            <a:blip r:embed="rId2">
              <a:duotone>
                <a:prstClr val="black"/>
                <a:schemeClr val="bg1">
                  <a:lumMod val="85000"/>
                  <a:tint val="45000"/>
                  <a:satMod val="400000"/>
                </a:schemeClr>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429397"/>
            <a:ext cx="12192000" cy="601362"/>
          </a:xfrm>
          <a:prstGeom prst="rect">
            <a:avLst/>
          </a:prstGeom>
          <a:blipFill>
            <a:blip r:embed="rId2">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581914" y="2976855"/>
            <a:ext cx="5140959" cy="385571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xtBox 8"/>
          <p:cNvSpPr txBox="1"/>
          <p:nvPr/>
        </p:nvSpPr>
        <p:spPr>
          <a:xfrm>
            <a:off x="247136" y="5780134"/>
            <a:ext cx="4598126" cy="461665"/>
          </a:xfrm>
          <a:prstGeom prst="rect">
            <a:avLst/>
          </a:prstGeom>
          <a:noFill/>
        </p:spPr>
        <p:txBody>
          <a:bodyPr wrap="square" rtlCol="0">
            <a:spAutoFit/>
          </a:bodyPr>
          <a:lstStyle/>
          <a:p>
            <a:pPr rtl="1"/>
            <a:r>
              <a:rPr lang="fa-IR" sz="2400" b="1" dirty="0">
                <a:solidFill>
                  <a:schemeClr val="bg1"/>
                </a:solidFill>
                <a:effectLst/>
                <a:cs typeface="B Nazanin" panose="00000400000000000000" pitchFamily="2" charset="-78"/>
              </a:rPr>
              <a:t>مدیریت فناوری و کارآفرینی</a:t>
            </a:r>
            <a:endParaRPr lang="en-US" sz="2400" b="1" dirty="0">
              <a:solidFill>
                <a:schemeClr val="bg1"/>
              </a:solidFill>
              <a:effectLst/>
              <a:cs typeface="B Nazanin" panose="00000400000000000000" pitchFamily="2" charset="-78"/>
            </a:endParaRPr>
          </a:p>
        </p:txBody>
      </p:sp>
      <p:sp>
        <p:nvSpPr>
          <p:cNvPr id="10" name="TextBox 9"/>
          <p:cNvSpPr txBox="1"/>
          <p:nvPr/>
        </p:nvSpPr>
        <p:spPr>
          <a:xfrm>
            <a:off x="247136" y="6489798"/>
            <a:ext cx="4598126" cy="461665"/>
          </a:xfrm>
          <a:prstGeom prst="rect">
            <a:avLst/>
          </a:prstGeom>
          <a:noFill/>
        </p:spPr>
        <p:txBody>
          <a:bodyPr wrap="square" rtlCol="0">
            <a:spAutoFit/>
          </a:bodyPr>
          <a:lstStyle/>
          <a:p>
            <a:pPr rtl="1"/>
            <a:r>
              <a:rPr lang="fa-IR" sz="2400" b="1" dirty="0">
                <a:solidFill>
                  <a:schemeClr val="accent6">
                    <a:lumMod val="50000"/>
                  </a:schemeClr>
                </a:solidFill>
                <a:effectLst>
                  <a:glow rad="101600">
                    <a:schemeClr val="bg1">
                      <a:alpha val="60000"/>
                    </a:schemeClr>
                  </a:glow>
                </a:effectLst>
                <a:cs typeface="B Nazanin" panose="00000400000000000000" pitchFamily="2" charset="-78"/>
              </a:rPr>
              <a:t>مالکیت فکری و انتقال فناوری</a:t>
            </a:r>
            <a:endParaRPr lang="en-US" sz="2400" b="1" dirty="0">
              <a:solidFill>
                <a:schemeClr val="accent6">
                  <a:lumMod val="50000"/>
                </a:schemeClr>
              </a:solidFill>
              <a:effectLst>
                <a:glow rad="101600">
                  <a:schemeClr val="bg1">
                    <a:alpha val="60000"/>
                  </a:schemeClr>
                </a:glow>
              </a:effectLst>
              <a:cs typeface="B Nazanin" panose="00000400000000000000" pitchFamily="2" charset="-78"/>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16416" y="1645920"/>
            <a:ext cx="1619683" cy="1749836"/>
          </a:xfrm>
          <a:prstGeom prst="rect">
            <a:avLst/>
          </a:prstGeom>
        </p:spPr>
      </p:pic>
    </p:spTree>
    <p:extLst>
      <p:ext uri="{BB962C8B-B14F-4D97-AF65-F5344CB8AC3E}">
        <p14:creationId xmlns:p14="http://schemas.microsoft.com/office/powerpoint/2010/main" val="75521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مفهوم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10</a:t>
            </a:r>
            <a:endParaRPr lang="en-US" dirty="0">
              <a:cs typeface="B Nazanin" panose="00000400000000000000" pitchFamily="2" charset="-78"/>
            </a:endParaRPr>
          </a:p>
        </p:txBody>
      </p:sp>
      <p:cxnSp>
        <p:nvCxnSpPr>
          <p:cNvPr id="16" name="Straight Connector 15"/>
          <p:cNvCxnSpPr/>
          <p:nvPr/>
        </p:nvCxnSpPr>
        <p:spPr>
          <a:xfrm>
            <a:off x="11372849" y="2632539"/>
            <a:ext cx="0" cy="3242653"/>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10410824" y="3813639"/>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5905500" y="3489789"/>
            <a:ext cx="45053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400" dirty="0">
                <a:solidFill>
                  <a:schemeClr val="accent2">
                    <a:lumMod val="50000"/>
                  </a:schemeClr>
                </a:solidFill>
                <a:cs typeface="B Titr" panose="00000700000000000000" pitchFamily="2" charset="-78"/>
              </a:rPr>
              <a:t>خلق ثروت و درآمدزایی</a:t>
            </a:r>
            <a:endParaRPr lang="en-US" sz="2400" dirty="0">
              <a:solidFill>
                <a:schemeClr val="accent2">
                  <a:lumMod val="50000"/>
                </a:schemeClr>
              </a:solidFill>
              <a:cs typeface="B Titr" panose="00000700000000000000" pitchFamily="2" charset="-78"/>
            </a:endParaRPr>
          </a:p>
        </p:txBody>
      </p:sp>
      <p:sp>
        <p:nvSpPr>
          <p:cNvPr id="19" name="Rounded Rectangle 18"/>
          <p:cNvSpPr/>
          <p:nvPr/>
        </p:nvSpPr>
        <p:spPr>
          <a:xfrm>
            <a:off x="4667250" y="2002708"/>
            <a:ext cx="7106483"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solidFill>
                  <a:schemeClr val="accent2">
                    <a:lumMod val="50000"/>
                  </a:schemeClr>
                </a:solidFill>
                <a:latin typeface="Times New Roman" panose="02020603050405020304" pitchFamily="18" charset="0"/>
                <a:cs typeface="B Titr" panose="00000700000000000000" pitchFamily="2" charset="-78"/>
              </a:rPr>
              <a:t>انگیزه</a:t>
            </a:r>
            <a:r>
              <a:rPr lang="fa-IR" sz="3200" dirty="0"/>
              <a:t>­</a:t>
            </a:r>
            <a:r>
              <a:rPr lang="fa-IR" sz="3200" dirty="0">
                <a:solidFill>
                  <a:schemeClr val="accent2">
                    <a:lumMod val="50000"/>
                  </a:schemeClr>
                </a:solidFill>
                <a:latin typeface="Times New Roman" panose="02020603050405020304" pitchFamily="18" charset="0"/>
                <a:cs typeface="B Titr" panose="00000700000000000000" pitchFamily="2" charset="-78"/>
              </a:rPr>
              <a:t>های اصلی ثبت اختراع و دریافت </a:t>
            </a:r>
            <a:r>
              <a:rPr lang="en-US" sz="3200" dirty="0">
                <a:solidFill>
                  <a:schemeClr val="accent2">
                    <a:lumMod val="50000"/>
                  </a:schemeClr>
                </a:solidFill>
                <a:latin typeface="Times New Roman" panose="02020603050405020304" pitchFamily="18" charset="0"/>
                <a:cs typeface="B Titr" panose="00000700000000000000" pitchFamily="2" charset="-78"/>
              </a:rPr>
              <a:t>Patent</a:t>
            </a:r>
          </a:p>
        </p:txBody>
      </p:sp>
      <p:cxnSp>
        <p:nvCxnSpPr>
          <p:cNvPr id="20" name="Straight Connector 19"/>
          <p:cNvCxnSpPr/>
          <p:nvPr/>
        </p:nvCxnSpPr>
        <p:spPr>
          <a:xfrm flipH="1">
            <a:off x="10410824" y="4493709"/>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5905500" y="4169859"/>
            <a:ext cx="45053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400" dirty="0">
                <a:solidFill>
                  <a:schemeClr val="accent2">
                    <a:lumMod val="50000"/>
                  </a:schemeClr>
                </a:solidFill>
                <a:cs typeface="B Titr" panose="00000700000000000000" pitchFamily="2" charset="-78"/>
              </a:rPr>
              <a:t>حفاظت از دستاوردهای علمی و فنی</a:t>
            </a:r>
            <a:endParaRPr lang="en-US" sz="2400" dirty="0">
              <a:solidFill>
                <a:schemeClr val="accent2">
                  <a:lumMod val="50000"/>
                </a:schemeClr>
              </a:solidFill>
              <a:cs typeface="B Titr" panose="00000700000000000000" pitchFamily="2" charset="-78"/>
            </a:endParaRPr>
          </a:p>
        </p:txBody>
      </p:sp>
      <p:cxnSp>
        <p:nvCxnSpPr>
          <p:cNvPr id="27" name="Straight Connector 26"/>
          <p:cNvCxnSpPr/>
          <p:nvPr/>
        </p:nvCxnSpPr>
        <p:spPr>
          <a:xfrm flipH="1">
            <a:off x="10410824" y="5173779"/>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5905500" y="4849929"/>
            <a:ext cx="45053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400" dirty="0">
                <a:solidFill>
                  <a:schemeClr val="accent2">
                    <a:lumMod val="50000"/>
                  </a:schemeClr>
                </a:solidFill>
                <a:cs typeface="B Titr" panose="00000700000000000000" pitchFamily="2" charset="-78"/>
              </a:rPr>
              <a:t>ایجاد موقعیت رقابتی قوی در بازار</a:t>
            </a:r>
            <a:endParaRPr lang="en-US" sz="2400" dirty="0">
              <a:solidFill>
                <a:schemeClr val="accent2">
                  <a:lumMod val="50000"/>
                </a:schemeClr>
              </a:solidFill>
              <a:cs typeface="B Titr" panose="00000700000000000000" pitchFamily="2" charset="-78"/>
            </a:endParaRPr>
          </a:p>
        </p:txBody>
      </p:sp>
      <p:cxnSp>
        <p:nvCxnSpPr>
          <p:cNvPr id="29" name="Straight Connector 28"/>
          <p:cNvCxnSpPr/>
          <p:nvPr/>
        </p:nvCxnSpPr>
        <p:spPr>
          <a:xfrm flipH="1">
            <a:off x="10410824" y="5875192"/>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0" name="Rounded Rectangle 29"/>
          <p:cNvSpPr/>
          <p:nvPr/>
        </p:nvSpPr>
        <p:spPr>
          <a:xfrm>
            <a:off x="5905500" y="5551342"/>
            <a:ext cx="45053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400" dirty="0">
                <a:solidFill>
                  <a:schemeClr val="accent2">
                    <a:lumMod val="50000"/>
                  </a:schemeClr>
                </a:solidFill>
                <a:cs typeface="B Titr" panose="00000700000000000000" pitchFamily="2" charset="-78"/>
              </a:rPr>
              <a:t>در اختیار داشتن ابزاری برای چانه</a:t>
            </a:r>
            <a:r>
              <a:rPr lang="fa-IR" sz="2400" dirty="0"/>
              <a:t>­</a:t>
            </a:r>
            <a:r>
              <a:rPr lang="fa-IR" sz="2400" dirty="0">
                <a:solidFill>
                  <a:schemeClr val="accent2">
                    <a:lumMod val="50000"/>
                  </a:schemeClr>
                </a:solidFill>
                <a:cs typeface="B Titr" panose="00000700000000000000" pitchFamily="2" charset="-78"/>
              </a:rPr>
              <a:t>زنی !</a:t>
            </a:r>
            <a:endParaRPr lang="en-US" sz="2400" dirty="0">
              <a:solidFill>
                <a:schemeClr val="accent2">
                  <a:lumMod val="50000"/>
                </a:schemeClr>
              </a:solidFill>
              <a:cs typeface="B Titr" panose="00000700000000000000" pitchFamily="2" charset="-78"/>
            </a:endParaRPr>
          </a:p>
        </p:txBody>
      </p:sp>
      <p:sp>
        <p:nvSpPr>
          <p:cNvPr id="32" name="Rounded Rectangle 31"/>
          <p:cNvSpPr/>
          <p:nvPr/>
        </p:nvSpPr>
        <p:spPr>
          <a:xfrm>
            <a:off x="1145415" y="2824536"/>
            <a:ext cx="3521835" cy="647700"/>
          </a:xfrm>
          <a:prstGeom prst="roundRect">
            <a:avLst/>
          </a:prstGeom>
          <a:solidFill>
            <a:schemeClr val="tx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solidFill>
                  <a:schemeClr val="accent2">
                    <a:lumMod val="50000"/>
                  </a:schemeClr>
                </a:solidFill>
                <a:latin typeface="Times New Roman" panose="02020603050405020304" pitchFamily="18" charset="0"/>
                <a:cs typeface="B Titr" panose="00000700000000000000" pitchFamily="2" charset="-78"/>
              </a:rPr>
              <a:t>مزایای داشتن </a:t>
            </a:r>
            <a:r>
              <a:rPr lang="en-US" sz="3200" dirty="0">
                <a:solidFill>
                  <a:schemeClr val="accent2">
                    <a:lumMod val="50000"/>
                  </a:schemeClr>
                </a:solidFill>
                <a:latin typeface="Times New Roman" panose="02020603050405020304" pitchFamily="18" charset="0"/>
                <a:cs typeface="B Titr" panose="00000700000000000000" pitchFamily="2" charset="-78"/>
              </a:rPr>
              <a:t>Patent</a:t>
            </a:r>
          </a:p>
        </p:txBody>
      </p:sp>
      <p:cxnSp>
        <p:nvCxnSpPr>
          <p:cNvPr id="33" name="Straight Connector 32"/>
          <p:cNvCxnSpPr/>
          <p:nvPr/>
        </p:nvCxnSpPr>
        <p:spPr>
          <a:xfrm>
            <a:off x="1476967" y="3472236"/>
            <a:ext cx="0" cy="2152339"/>
          </a:xfrm>
          <a:prstGeom prst="line">
            <a:avLst/>
          </a:prstGeom>
          <a:ln w="508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1476967" y="4199775"/>
            <a:ext cx="962025" cy="0"/>
          </a:xfrm>
          <a:prstGeom prst="line">
            <a:avLst/>
          </a:prstGeom>
          <a:ln w="50800">
            <a:solidFill>
              <a:schemeClr val="accent4">
                <a:lumMod val="60000"/>
                <a:lumOff val="4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5" name="Rounded Rectangle 34"/>
          <p:cNvSpPr/>
          <p:nvPr/>
        </p:nvSpPr>
        <p:spPr>
          <a:xfrm>
            <a:off x="2438992" y="3851145"/>
            <a:ext cx="2947929" cy="647700"/>
          </a:xfrm>
          <a:prstGeom prst="roundRect">
            <a:avLst/>
          </a:prstGeom>
          <a:solidFill>
            <a:schemeClr val="tx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fa-IR" sz="2400" dirty="0">
                <a:solidFill>
                  <a:schemeClr val="accent2">
                    <a:lumMod val="50000"/>
                  </a:schemeClr>
                </a:solidFill>
                <a:cs typeface="B Titr" panose="00000700000000000000" pitchFamily="2" charset="-78"/>
              </a:rPr>
              <a:t>امکان تحقیق و توسعه</a:t>
            </a:r>
            <a:endParaRPr lang="en-US" sz="2400" dirty="0">
              <a:solidFill>
                <a:schemeClr val="accent2">
                  <a:lumMod val="50000"/>
                </a:schemeClr>
              </a:solidFill>
              <a:cs typeface="B Titr" panose="00000700000000000000" pitchFamily="2" charset="-78"/>
            </a:endParaRPr>
          </a:p>
        </p:txBody>
      </p:sp>
      <p:cxnSp>
        <p:nvCxnSpPr>
          <p:cNvPr id="36" name="Straight Connector 35"/>
          <p:cNvCxnSpPr/>
          <p:nvPr/>
        </p:nvCxnSpPr>
        <p:spPr>
          <a:xfrm flipH="1">
            <a:off x="1476967" y="4927314"/>
            <a:ext cx="962025" cy="0"/>
          </a:xfrm>
          <a:prstGeom prst="line">
            <a:avLst/>
          </a:prstGeom>
          <a:ln w="50800">
            <a:solidFill>
              <a:schemeClr val="accent4">
                <a:lumMod val="60000"/>
                <a:lumOff val="4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2438992" y="4578684"/>
            <a:ext cx="2947929" cy="647700"/>
          </a:xfrm>
          <a:prstGeom prst="roundRect">
            <a:avLst/>
          </a:prstGeom>
          <a:solidFill>
            <a:schemeClr val="tx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fa-IR" sz="2400" dirty="0">
                <a:solidFill>
                  <a:schemeClr val="accent2">
                    <a:lumMod val="50000"/>
                  </a:schemeClr>
                </a:solidFill>
                <a:cs typeface="B Titr" panose="00000700000000000000" pitchFamily="2" charset="-78"/>
              </a:rPr>
              <a:t>جذب سرمایه</a:t>
            </a:r>
            <a:r>
              <a:rPr lang="fa-IR" sz="2400" dirty="0"/>
              <a:t>­</a:t>
            </a:r>
            <a:r>
              <a:rPr lang="fa-IR" sz="2400" dirty="0">
                <a:solidFill>
                  <a:schemeClr val="accent2">
                    <a:lumMod val="50000"/>
                  </a:schemeClr>
                </a:solidFill>
                <a:cs typeface="B Titr" panose="00000700000000000000" pitchFamily="2" charset="-78"/>
              </a:rPr>
              <a:t>گذار</a:t>
            </a:r>
            <a:endParaRPr lang="en-US" sz="2400" dirty="0">
              <a:solidFill>
                <a:schemeClr val="accent2">
                  <a:lumMod val="50000"/>
                </a:schemeClr>
              </a:solidFill>
              <a:cs typeface="B Titr" panose="00000700000000000000" pitchFamily="2" charset="-78"/>
            </a:endParaRPr>
          </a:p>
        </p:txBody>
      </p:sp>
      <p:cxnSp>
        <p:nvCxnSpPr>
          <p:cNvPr id="38" name="Straight Connector 37"/>
          <p:cNvCxnSpPr/>
          <p:nvPr/>
        </p:nvCxnSpPr>
        <p:spPr>
          <a:xfrm flipH="1">
            <a:off x="1476967" y="5624575"/>
            <a:ext cx="962025" cy="0"/>
          </a:xfrm>
          <a:prstGeom prst="line">
            <a:avLst/>
          </a:prstGeom>
          <a:ln w="50800">
            <a:solidFill>
              <a:schemeClr val="accent4">
                <a:lumMod val="60000"/>
                <a:lumOff val="4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a:xfrm>
            <a:off x="2438992" y="5275945"/>
            <a:ext cx="2947929" cy="647700"/>
          </a:xfrm>
          <a:prstGeom prst="roundRect">
            <a:avLst/>
          </a:prstGeom>
          <a:solidFill>
            <a:schemeClr val="tx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fa-IR" sz="2400" dirty="0">
                <a:solidFill>
                  <a:schemeClr val="accent2">
                    <a:lumMod val="50000"/>
                  </a:schemeClr>
                </a:solidFill>
                <a:cs typeface="B Titr" panose="00000700000000000000" pitchFamily="2" charset="-78"/>
              </a:rPr>
              <a:t>منع سوءاستفاده سایرین</a:t>
            </a:r>
            <a:endParaRPr lang="en-US" sz="24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627372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p:tgtEl>
                                          <p:spTgt spid="19"/>
                                        </p:tgtEl>
                                        <p:attrNameLst>
                                          <p:attrName>ppt_x</p:attrName>
                                        </p:attrNameLst>
                                      </p:cBhvr>
                                      <p:tavLst>
                                        <p:tav tm="0">
                                          <p:val>
                                            <p:strVal val="#ppt_x+#ppt_w*1.125000"/>
                                          </p:val>
                                        </p:tav>
                                        <p:tav tm="100000">
                                          <p:val>
                                            <p:strVal val="#ppt_x"/>
                                          </p:val>
                                        </p:tav>
                                      </p:tavLst>
                                    </p:anim>
                                    <p:animEffect transition="in" filter="wipe(left)">
                                      <p:cBhvr>
                                        <p:cTn id="8" dur="500"/>
                                        <p:tgtEl>
                                          <p:spTgt spid="19"/>
                                        </p:tgtEl>
                                      </p:cBhvr>
                                    </p:animEffect>
                                  </p:childTnLst>
                                </p:cTn>
                              </p:par>
                            </p:childTnLst>
                          </p:cTn>
                        </p:par>
                        <p:par>
                          <p:cTn id="9" fill="hold">
                            <p:stCondLst>
                              <p:cond delay="500"/>
                            </p:stCondLst>
                            <p:childTnLst>
                              <p:par>
                                <p:cTn id="10" presetID="22" presetClass="entr" presetSubtype="2"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right)">
                                      <p:cBhvr>
                                        <p:cTn id="12" dur="500"/>
                                        <p:tgtEl>
                                          <p:spTgt spid="16"/>
                                        </p:tgtEl>
                                      </p:cBhvr>
                                    </p:animEffect>
                                  </p:childTnLst>
                                </p:cTn>
                              </p:par>
                            </p:childTnLst>
                          </p:cTn>
                        </p:par>
                        <p:par>
                          <p:cTn id="13" fill="hold">
                            <p:stCondLst>
                              <p:cond delay="1000"/>
                            </p:stCondLst>
                            <p:childTnLst>
                              <p:par>
                                <p:cTn id="14" presetID="22" presetClass="entr" presetSubtype="2" fill="hold" nodeType="after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wipe(right)">
                                      <p:cBhvr>
                                        <p:cTn id="16" dur="500"/>
                                        <p:tgtEl>
                                          <p:spTgt spid="17"/>
                                        </p:tgtEl>
                                      </p:cBhvr>
                                    </p:animEffect>
                                  </p:childTnLst>
                                </p:cTn>
                              </p:par>
                            </p:childTnLst>
                          </p:cTn>
                        </p:par>
                        <p:par>
                          <p:cTn id="17" fill="hold">
                            <p:stCondLst>
                              <p:cond delay="1500"/>
                            </p:stCondLst>
                            <p:childTnLst>
                              <p:par>
                                <p:cTn id="18" presetID="22" presetClass="entr" presetSubtype="2" fill="hold" grpId="0" nodeType="after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right)">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right)">
                                      <p:cBhvr>
                                        <p:cTn id="25" dur="500"/>
                                        <p:tgtEl>
                                          <p:spTgt spid="20"/>
                                        </p:tgtEl>
                                      </p:cBhvr>
                                    </p:animEffect>
                                  </p:childTnLst>
                                </p:cTn>
                              </p:par>
                            </p:childTnLst>
                          </p:cTn>
                        </p:par>
                        <p:par>
                          <p:cTn id="26" fill="hold">
                            <p:stCondLst>
                              <p:cond delay="500"/>
                            </p:stCondLst>
                            <p:childTnLst>
                              <p:par>
                                <p:cTn id="27" presetID="22" presetClass="entr" presetSubtype="2" fill="hold" grpId="0" nodeType="after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wipe(right)">
                                      <p:cBhvr>
                                        <p:cTn id="29" dur="500"/>
                                        <p:tgtEl>
                                          <p:spTgt spid="2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nodeType="click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wipe(right)">
                                      <p:cBhvr>
                                        <p:cTn id="34" dur="500"/>
                                        <p:tgtEl>
                                          <p:spTgt spid="27"/>
                                        </p:tgtEl>
                                      </p:cBhvr>
                                    </p:animEffect>
                                  </p:childTnLst>
                                </p:cTn>
                              </p:par>
                            </p:childTnLst>
                          </p:cTn>
                        </p:par>
                        <p:par>
                          <p:cTn id="35" fill="hold">
                            <p:stCondLst>
                              <p:cond delay="500"/>
                            </p:stCondLst>
                            <p:childTnLst>
                              <p:par>
                                <p:cTn id="36" presetID="22" presetClass="entr" presetSubtype="2" fill="hold" grpId="0" nodeType="after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right)">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2" fill="hold" nodeType="click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wipe(right)">
                                      <p:cBhvr>
                                        <p:cTn id="43" dur="500"/>
                                        <p:tgtEl>
                                          <p:spTgt spid="29"/>
                                        </p:tgtEl>
                                      </p:cBhvr>
                                    </p:animEffect>
                                  </p:childTnLst>
                                </p:cTn>
                              </p:par>
                            </p:childTnLst>
                          </p:cTn>
                        </p:par>
                        <p:par>
                          <p:cTn id="44" fill="hold">
                            <p:stCondLst>
                              <p:cond delay="500"/>
                            </p:stCondLst>
                            <p:childTnLst>
                              <p:par>
                                <p:cTn id="45" presetID="22" presetClass="entr" presetSubtype="2" fill="hold" grpId="0" nodeType="after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wipe(right)">
                                      <p:cBhvr>
                                        <p:cTn id="47" dur="5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 calcmode="lin" valueType="num">
                                      <p:cBhvr additive="base">
                                        <p:cTn id="52" dur="500"/>
                                        <p:tgtEl>
                                          <p:spTgt spid="32"/>
                                        </p:tgtEl>
                                        <p:attrNameLst>
                                          <p:attrName>ppt_x</p:attrName>
                                        </p:attrNameLst>
                                      </p:cBhvr>
                                      <p:tavLst>
                                        <p:tav tm="0">
                                          <p:val>
                                            <p:strVal val="#ppt_x-#ppt_w*1.125000"/>
                                          </p:val>
                                        </p:tav>
                                        <p:tav tm="100000">
                                          <p:val>
                                            <p:strVal val="#ppt_x"/>
                                          </p:val>
                                        </p:tav>
                                      </p:tavLst>
                                    </p:anim>
                                    <p:animEffect transition="in" filter="wipe(right)">
                                      <p:cBhvr>
                                        <p:cTn id="53" dur="500"/>
                                        <p:tgtEl>
                                          <p:spTgt spid="32"/>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33"/>
                                        </p:tgtEl>
                                        <p:attrNameLst>
                                          <p:attrName>style.visibility</p:attrName>
                                        </p:attrNameLst>
                                      </p:cBhvr>
                                      <p:to>
                                        <p:strVal val="visible"/>
                                      </p:to>
                                    </p:set>
                                    <p:animEffect transition="in" filter="wipe(left)">
                                      <p:cBhvr>
                                        <p:cTn id="58" dur="500"/>
                                        <p:tgtEl>
                                          <p:spTgt spid="33"/>
                                        </p:tgtEl>
                                      </p:cBhvr>
                                    </p:animEffect>
                                  </p:childTnLst>
                                </p:cTn>
                              </p:par>
                            </p:childTnLst>
                          </p:cTn>
                        </p:par>
                        <p:par>
                          <p:cTn id="59" fill="hold">
                            <p:stCondLst>
                              <p:cond delay="500"/>
                            </p:stCondLst>
                            <p:childTnLst>
                              <p:par>
                                <p:cTn id="60" presetID="22" presetClass="entr" presetSubtype="8" fill="hold" nodeType="after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wipe(left)">
                                      <p:cBhvr>
                                        <p:cTn id="62" dur="500"/>
                                        <p:tgtEl>
                                          <p:spTgt spid="34"/>
                                        </p:tgtEl>
                                      </p:cBhvr>
                                    </p:animEffect>
                                  </p:childTnLst>
                                </p:cTn>
                              </p:par>
                            </p:childTnLst>
                          </p:cTn>
                        </p:par>
                        <p:par>
                          <p:cTn id="63" fill="hold">
                            <p:stCondLst>
                              <p:cond delay="1000"/>
                            </p:stCondLst>
                            <p:childTnLst>
                              <p:par>
                                <p:cTn id="64" presetID="22" presetClass="entr" presetSubtype="8" fill="hold" grpId="0" nodeType="afterEffect">
                                  <p:stCondLst>
                                    <p:cond delay="0"/>
                                  </p:stCondLst>
                                  <p:childTnLst>
                                    <p:set>
                                      <p:cBhvr>
                                        <p:cTn id="65" dur="1" fill="hold">
                                          <p:stCondLst>
                                            <p:cond delay="0"/>
                                          </p:stCondLst>
                                        </p:cTn>
                                        <p:tgtEl>
                                          <p:spTgt spid="35"/>
                                        </p:tgtEl>
                                        <p:attrNameLst>
                                          <p:attrName>style.visibility</p:attrName>
                                        </p:attrNameLst>
                                      </p:cBhvr>
                                      <p:to>
                                        <p:strVal val="visible"/>
                                      </p:to>
                                    </p:set>
                                    <p:animEffect transition="in" filter="wipe(left)">
                                      <p:cBhvr>
                                        <p:cTn id="66" dur="500"/>
                                        <p:tgtEl>
                                          <p:spTgt spid="35"/>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nodeType="click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wipe(left)">
                                      <p:cBhvr>
                                        <p:cTn id="71" dur="500"/>
                                        <p:tgtEl>
                                          <p:spTgt spid="36"/>
                                        </p:tgtEl>
                                      </p:cBhvr>
                                    </p:animEffect>
                                  </p:childTnLst>
                                </p:cTn>
                              </p:par>
                            </p:childTnLst>
                          </p:cTn>
                        </p:par>
                        <p:par>
                          <p:cTn id="72" fill="hold">
                            <p:stCondLst>
                              <p:cond delay="500"/>
                            </p:stCondLst>
                            <p:childTnLst>
                              <p:par>
                                <p:cTn id="73" presetID="22" presetClass="entr" presetSubtype="8" fill="hold" grpId="0" nodeType="after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wipe(left)">
                                      <p:cBhvr>
                                        <p:cTn id="75" dur="500"/>
                                        <p:tgtEl>
                                          <p:spTgt spid="37"/>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wipe(left)">
                                      <p:cBhvr>
                                        <p:cTn id="80" dur="500"/>
                                        <p:tgtEl>
                                          <p:spTgt spid="38"/>
                                        </p:tgtEl>
                                      </p:cBhvr>
                                    </p:animEffect>
                                  </p:childTnLst>
                                </p:cTn>
                              </p:par>
                            </p:childTnLst>
                          </p:cTn>
                        </p:par>
                        <p:par>
                          <p:cTn id="81" fill="hold">
                            <p:stCondLst>
                              <p:cond delay="500"/>
                            </p:stCondLst>
                            <p:childTnLst>
                              <p:par>
                                <p:cTn id="82" presetID="22" presetClass="entr" presetSubtype="8" fill="hold" grpId="0" nodeType="after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wipe(left)">
                                      <p:cBhvr>
                                        <p:cTn id="8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6" grpId="0" animBg="1"/>
      <p:bldP spid="28" grpId="0" animBg="1"/>
      <p:bldP spid="30" grpId="0" animBg="1"/>
      <p:bldP spid="32" grpId="0" animBg="1"/>
      <p:bldP spid="35" grpId="0" animBg="1"/>
      <p:bldP spid="37" grpId="0" animBg="1"/>
      <p:bldP spid="3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مفهوم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11</a:t>
            </a:r>
            <a:endParaRPr lang="en-US" dirty="0">
              <a:cs typeface="B Nazanin" panose="00000400000000000000" pitchFamily="2" charset="-78"/>
            </a:endParaRPr>
          </a:p>
        </p:txBody>
      </p:sp>
      <p:sp>
        <p:nvSpPr>
          <p:cNvPr id="40" name="Rounded Rectangle 39"/>
          <p:cNvSpPr/>
          <p:nvPr/>
        </p:nvSpPr>
        <p:spPr>
          <a:xfrm>
            <a:off x="7799519" y="2480534"/>
            <a:ext cx="2705833"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جلوگیری از کپی کردن</a:t>
            </a:r>
            <a:endParaRPr lang="en-US" sz="2400" dirty="0">
              <a:solidFill>
                <a:schemeClr val="accent2">
                  <a:lumMod val="50000"/>
                </a:schemeClr>
              </a:solidFill>
              <a:cs typeface="B Titr" panose="00000700000000000000" pitchFamily="2" charset="-78"/>
            </a:endParaRPr>
          </a:p>
        </p:txBody>
      </p:sp>
      <p:cxnSp>
        <p:nvCxnSpPr>
          <p:cNvPr id="41" name="Straight Connector 40"/>
          <p:cNvCxnSpPr/>
          <p:nvPr/>
        </p:nvCxnSpPr>
        <p:spPr>
          <a:xfrm flipH="1">
            <a:off x="6837494" y="3521325"/>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6837494" y="4230203"/>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6837494" y="4933956"/>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4" name="Rounded Rectangle 43"/>
          <p:cNvSpPr/>
          <p:nvPr/>
        </p:nvSpPr>
        <p:spPr>
          <a:xfrm>
            <a:off x="7799519" y="3197475"/>
            <a:ext cx="3127864"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جلوگیری از دعاوی حقوقی</a:t>
            </a:r>
            <a:endParaRPr lang="en-US" sz="2400" dirty="0">
              <a:solidFill>
                <a:schemeClr val="accent2">
                  <a:lumMod val="50000"/>
                </a:schemeClr>
              </a:solidFill>
              <a:cs typeface="B Titr" panose="00000700000000000000" pitchFamily="2" charset="-78"/>
            </a:endParaRPr>
          </a:p>
        </p:txBody>
      </p:sp>
      <p:sp>
        <p:nvSpPr>
          <p:cNvPr id="45" name="Rounded Rectangle 44"/>
          <p:cNvSpPr/>
          <p:nvPr/>
        </p:nvSpPr>
        <p:spPr>
          <a:xfrm>
            <a:off x="7799519" y="3906353"/>
            <a:ext cx="3796078"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خلق ثروت از طریق اعطای امتیاز</a:t>
            </a:r>
          </a:p>
        </p:txBody>
      </p:sp>
      <p:cxnSp>
        <p:nvCxnSpPr>
          <p:cNvPr id="46" name="Straight Connector 45"/>
          <p:cNvCxnSpPr/>
          <p:nvPr/>
        </p:nvCxnSpPr>
        <p:spPr>
          <a:xfrm>
            <a:off x="6837494" y="2222160"/>
            <a:ext cx="0" cy="4139453"/>
          </a:xfrm>
          <a:prstGeom prst="line">
            <a:avLst/>
          </a:prstGeom>
          <a:ln w="50800">
            <a:solidFill>
              <a:schemeClr val="accent2"/>
            </a:solidFill>
            <a:headEnd type="stealth" w="lg" len="lg"/>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6837494" y="2831128"/>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8" name="Rounded Rectangle 47"/>
          <p:cNvSpPr/>
          <p:nvPr/>
        </p:nvSpPr>
        <p:spPr>
          <a:xfrm>
            <a:off x="7799519" y="4610106"/>
            <a:ext cx="3291984"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افزایش شهرت و اعتبار علمی</a:t>
            </a:r>
          </a:p>
        </p:txBody>
      </p:sp>
      <p:cxnSp>
        <p:nvCxnSpPr>
          <p:cNvPr id="49" name="Straight Connector 48"/>
          <p:cNvCxnSpPr/>
          <p:nvPr/>
        </p:nvCxnSpPr>
        <p:spPr>
          <a:xfrm flipH="1">
            <a:off x="6837494" y="5637709"/>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50" name="Rounded Rectangle 49"/>
          <p:cNvSpPr/>
          <p:nvPr/>
        </p:nvSpPr>
        <p:spPr>
          <a:xfrm>
            <a:off x="7799519" y="5313859"/>
            <a:ext cx="2614980"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چانه زنی در مذاکرات</a:t>
            </a:r>
          </a:p>
        </p:txBody>
      </p:sp>
      <p:cxnSp>
        <p:nvCxnSpPr>
          <p:cNvPr id="51" name="Straight Connector 50"/>
          <p:cNvCxnSpPr/>
          <p:nvPr/>
        </p:nvCxnSpPr>
        <p:spPr>
          <a:xfrm flipH="1">
            <a:off x="6837494" y="6341462"/>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52" name="Rounded Rectangle 51"/>
          <p:cNvSpPr/>
          <p:nvPr/>
        </p:nvSpPr>
        <p:spPr>
          <a:xfrm>
            <a:off x="7799519" y="6017612"/>
            <a:ext cx="3291984"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رشد شاخص ارزیابی عملکرد</a:t>
            </a:r>
          </a:p>
        </p:txBody>
      </p:sp>
      <p:sp>
        <p:nvSpPr>
          <p:cNvPr id="53" name="Rounded Rectangle 52"/>
          <p:cNvSpPr/>
          <p:nvPr/>
        </p:nvSpPr>
        <p:spPr>
          <a:xfrm>
            <a:off x="2464920" y="2637963"/>
            <a:ext cx="2142392"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حفظ تازگی ایده</a:t>
            </a:r>
            <a:endParaRPr lang="en-US" sz="2400" dirty="0">
              <a:solidFill>
                <a:schemeClr val="accent2">
                  <a:lumMod val="50000"/>
                </a:schemeClr>
              </a:solidFill>
              <a:cs typeface="B Titr" panose="00000700000000000000" pitchFamily="2" charset="-78"/>
            </a:endParaRPr>
          </a:p>
        </p:txBody>
      </p:sp>
      <p:cxnSp>
        <p:nvCxnSpPr>
          <p:cNvPr id="54" name="Straight Connector 53"/>
          <p:cNvCxnSpPr/>
          <p:nvPr/>
        </p:nvCxnSpPr>
        <p:spPr>
          <a:xfrm flipH="1">
            <a:off x="4596321" y="3656769"/>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4596321" y="5924808"/>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56" name="Rounded Rectangle 55"/>
          <p:cNvSpPr/>
          <p:nvPr/>
        </p:nvSpPr>
        <p:spPr>
          <a:xfrm>
            <a:off x="1902213" y="3330173"/>
            <a:ext cx="2705100"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افشای کامل اسرار فنی</a:t>
            </a:r>
            <a:endParaRPr lang="en-US" sz="2400" dirty="0">
              <a:solidFill>
                <a:schemeClr val="accent2">
                  <a:lumMod val="50000"/>
                </a:schemeClr>
              </a:solidFill>
              <a:cs typeface="B Titr" panose="00000700000000000000" pitchFamily="2" charset="-78"/>
            </a:endParaRPr>
          </a:p>
        </p:txBody>
      </p:sp>
      <p:sp>
        <p:nvSpPr>
          <p:cNvPr id="57" name="Rounded Rectangle 56"/>
          <p:cNvSpPr/>
          <p:nvPr/>
        </p:nvSpPr>
        <p:spPr>
          <a:xfrm>
            <a:off x="1117562" y="5420169"/>
            <a:ext cx="3478759" cy="970274"/>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جلوگیری از دورزدن اختراع توسط دیگران</a:t>
            </a:r>
          </a:p>
        </p:txBody>
      </p:sp>
      <p:cxnSp>
        <p:nvCxnSpPr>
          <p:cNvPr id="58" name="Straight Connector 57"/>
          <p:cNvCxnSpPr/>
          <p:nvPr/>
        </p:nvCxnSpPr>
        <p:spPr>
          <a:xfrm flipH="1">
            <a:off x="5558345" y="2222160"/>
            <a:ext cx="1" cy="3702648"/>
          </a:xfrm>
          <a:prstGeom prst="line">
            <a:avLst/>
          </a:prstGeom>
          <a:ln w="50800">
            <a:solidFill>
              <a:schemeClr val="accent2"/>
            </a:solidFill>
            <a:headEnd type="stealth" w="lg" len="lg"/>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4596321" y="2966572"/>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a:off x="4596320" y="4365647"/>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61" name="Rounded Rectangle 60"/>
          <p:cNvSpPr/>
          <p:nvPr/>
        </p:nvSpPr>
        <p:spPr>
          <a:xfrm>
            <a:off x="1762268" y="4039051"/>
            <a:ext cx="2845044"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طولانی بودن زمان ثبت</a:t>
            </a:r>
            <a:endParaRPr lang="en-US" sz="2400" dirty="0">
              <a:solidFill>
                <a:schemeClr val="accent2">
                  <a:lumMod val="50000"/>
                </a:schemeClr>
              </a:solidFill>
              <a:cs typeface="B Titr" panose="00000700000000000000" pitchFamily="2" charset="-78"/>
            </a:endParaRPr>
          </a:p>
        </p:txBody>
      </p:sp>
      <p:cxnSp>
        <p:nvCxnSpPr>
          <p:cNvPr id="62" name="Straight Connector 61"/>
          <p:cNvCxnSpPr/>
          <p:nvPr/>
        </p:nvCxnSpPr>
        <p:spPr>
          <a:xfrm flipH="1">
            <a:off x="4596320" y="5056206"/>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63" name="Rounded Rectangle 62"/>
          <p:cNvSpPr/>
          <p:nvPr/>
        </p:nvSpPr>
        <p:spPr>
          <a:xfrm>
            <a:off x="1117562" y="4729610"/>
            <a:ext cx="3489750"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هزینه</a:t>
            </a:r>
            <a:r>
              <a:rPr lang="fa-IR" sz="2400" dirty="0"/>
              <a:t>­</a:t>
            </a:r>
            <a:r>
              <a:rPr lang="fa-IR" sz="2400" dirty="0">
                <a:solidFill>
                  <a:schemeClr val="accent2">
                    <a:lumMod val="50000"/>
                  </a:schemeClr>
                </a:solidFill>
                <a:cs typeface="B Titr" panose="00000700000000000000" pitchFamily="2" charset="-78"/>
              </a:rPr>
              <a:t>های ثبت و حق اعتبار</a:t>
            </a:r>
            <a:endParaRPr lang="en-US" sz="2400" dirty="0">
              <a:solidFill>
                <a:schemeClr val="accent2">
                  <a:lumMod val="50000"/>
                </a:schemeClr>
              </a:solidFill>
              <a:cs typeface="B Titr" panose="00000700000000000000" pitchFamily="2" charset="-78"/>
            </a:endParaRPr>
          </a:p>
        </p:txBody>
      </p:sp>
      <p:sp>
        <p:nvSpPr>
          <p:cNvPr id="2" name="Rectangle 1"/>
          <p:cNvSpPr/>
          <p:nvPr/>
        </p:nvSpPr>
        <p:spPr>
          <a:xfrm>
            <a:off x="3180833" y="1548953"/>
            <a:ext cx="7092391" cy="646331"/>
          </a:xfrm>
          <a:prstGeom prst="rect">
            <a:avLst/>
          </a:prstGeom>
        </p:spPr>
        <p:txBody>
          <a:bodyPr wrap="none">
            <a:spAutoFit/>
          </a:bodyPr>
          <a:lstStyle/>
          <a:p>
            <a:pPr algn="ctr" rtl="1"/>
            <a:r>
              <a:rPr lang="fa-IR" sz="3600" dirty="0">
                <a:effectLst>
                  <a:glow rad="101600">
                    <a:schemeClr val="accent2">
                      <a:alpha val="60000"/>
                    </a:schemeClr>
                  </a:glow>
                </a:effectLst>
                <a:cs typeface="B Titr" panose="00000700000000000000" pitchFamily="2" charset="-78"/>
              </a:rPr>
              <a:t>دلایل مخترع برای </a:t>
            </a:r>
            <a:r>
              <a:rPr lang="fa-IR" sz="3600" dirty="0">
                <a:ln>
                  <a:solidFill>
                    <a:srgbClr val="FF0000"/>
                  </a:solidFill>
                </a:ln>
                <a:effectLst>
                  <a:glow rad="101600">
                    <a:schemeClr val="accent2">
                      <a:alpha val="60000"/>
                    </a:schemeClr>
                  </a:glow>
                </a:effectLst>
                <a:cs typeface="B Titr" panose="00000700000000000000" pitchFamily="2" charset="-78"/>
              </a:rPr>
              <a:t>ثبت</a:t>
            </a:r>
            <a:r>
              <a:rPr lang="fa-IR" sz="3600" dirty="0">
                <a:effectLst>
                  <a:glow rad="101600">
                    <a:schemeClr val="accent2">
                      <a:alpha val="60000"/>
                    </a:schemeClr>
                  </a:glow>
                </a:effectLst>
                <a:cs typeface="B Titr" panose="00000700000000000000" pitchFamily="2" charset="-78"/>
              </a:rPr>
              <a:t> یا </a:t>
            </a:r>
            <a:r>
              <a:rPr lang="fa-IR" sz="3600" dirty="0">
                <a:ln>
                  <a:solidFill>
                    <a:srgbClr val="FF0000"/>
                  </a:solidFill>
                </a:ln>
                <a:effectLst>
                  <a:glow rad="101600">
                    <a:schemeClr val="accent2">
                      <a:alpha val="60000"/>
                    </a:schemeClr>
                  </a:glow>
                </a:effectLst>
                <a:cs typeface="B Titr" panose="00000700000000000000" pitchFamily="2" charset="-78"/>
              </a:rPr>
              <a:t>عدم ثبت </a:t>
            </a:r>
            <a:r>
              <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p>
        </p:txBody>
      </p:sp>
    </p:spTree>
    <p:extLst>
      <p:ext uri="{BB962C8B-B14F-4D97-AF65-F5344CB8AC3E}">
        <p14:creationId xmlns:p14="http://schemas.microsoft.com/office/powerpoint/2010/main" val="1284957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up)">
                                      <p:cBhvr>
                                        <p:cTn id="7" dur="500"/>
                                        <p:tgtEl>
                                          <p:spTgt spid="4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7"/>
                                        </p:tgtEl>
                                        <p:attrNameLst>
                                          <p:attrName>style.visibility</p:attrName>
                                        </p:attrNameLst>
                                      </p:cBhvr>
                                      <p:to>
                                        <p:strVal val="visible"/>
                                      </p:to>
                                    </p:set>
                                    <p:animEffect transition="in" filter="wipe(left)">
                                      <p:cBhvr>
                                        <p:cTn id="11" dur="500"/>
                                        <p:tgtEl>
                                          <p:spTgt spid="47"/>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left)">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1"/>
                                        </p:tgtEl>
                                        <p:attrNameLst>
                                          <p:attrName>style.visibility</p:attrName>
                                        </p:attrNameLst>
                                      </p:cBhvr>
                                      <p:to>
                                        <p:strVal val="visible"/>
                                      </p:to>
                                    </p:set>
                                    <p:animEffect transition="in" filter="wipe(left)">
                                      <p:cBhvr>
                                        <p:cTn id="20" dur="500"/>
                                        <p:tgtEl>
                                          <p:spTgt spid="41"/>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wipe(left)">
                                      <p:cBhvr>
                                        <p:cTn id="24" dur="500"/>
                                        <p:tgtEl>
                                          <p:spTgt spid="4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2"/>
                                        </p:tgtEl>
                                        <p:attrNameLst>
                                          <p:attrName>style.visibility</p:attrName>
                                        </p:attrNameLst>
                                      </p:cBhvr>
                                      <p:to>
                                        <p:strVal val="visible"/>
                                      </p:to>
                                    </p:set>
                                    <p:animEffect transition="in" filter="wipe(left)">
                                      <p:cBhvr>
                                        <p:cTn id="29" dur="500"/>
                                        <p:tgtEl>
                                          <p:spTgt spid="42"/>
                                        </p:tgtEl>
                                      </p:cBhvr>
                                    </p:animEffect>
                                  </p:childTnLst>
                                </p:cTn>
                              </p:par>
                            </p:childTnLst>
                          </p:cTn>
                        </p:par>
                        <p:par>
                          <p:cTn id="30" fill="hold">
                            <p:stCondLst>
                              <p:cond delay="500"/>
                            </p:stCondLst>
                            <p:childTnLst>
                              <p:par>
                                <p:cTn id="31" presetID="22" presetClass="entr" presetSubtype="8" fill="hold" grpId="0" nodeType="afterEffect">
                                  <p:stCondLst>
                                    <p:cond delay="0"/>
                                  </p:stCondLst>
                                  <p:childTnLst>
                                    <p:set>
                                      <p:cBhvr>
                                        <p:cTn id="32" dur="1" fill="hold">
                                          <p:stCondLst>
                                            <p:cond delay="0"/>
                                          </p:stCondLst>
                                        </p:cTn>
                                        <p:tgtEl>
                                          <p:spTgt spid="45"/>
                                        </p:tgtEl>
                                        <p:attrNameLst>
                                          <p:attrName>style.visibility</p:attrName>
                                        </p:attrNameLst>
                                      </p:cBhvr>
                                      <p:to>
                                        <p:strVal val="visible"/>
                                      </p:to>
                                    </p:set>
                                    <p:animEffect transition="in" filter="wipe(left)">
                                      <p:cBhvr>
                                        <p:cTn id="33" dur="500"/>
                                        <p:tgtEl>
                                          <p:spTgt spid="4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43"/>
                                        </p:tgtEl>
                                        <p:attrNameLst>
                                          <p:attrName>style.visibility</p:attrName>
                                        </p:attrNameLst>
                                      </p:cBhvr>
                                      <p:to>
                                        <p:strVal val="visible"/>
                                      </p:to>
                                    </p:set>
                                    <p:animEffect transition="in" filter="wipe(left)">
                                      <p:cBhvr>
                                        <p:cTn id="38" dur="500"/>
                                        <p:tgtEl>
                                          <p:spTgt spid="43"/>
                                        </p:tgtEl>
                                      </p:cBhvr>
                                    </p:animEffect>
                                  </p:childTnLst>
                                </p:cTn>
                              </p:par>
                            </p:childTnLst>
                          </p:cTn>
                        </p:par>
                        <p:par>
                          <p:cTn id="39" fill="hold">
                            <p:stCondLst>
                              <p:cond delay="500"/>
                            </p:stCondLst>
                            <p:childTnLst>
                              <p:par>
                                <p:cTn id="40" presetID="22" presetClass="entr" presetSubtype="8" fill="hold" grpId="0" nodeType="after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wipe(left)">
                                      <p:cBhvr>
                                        <p:cTn id="42" dur="500"/>
                                        <p:tgtEl>
                                          <p:spTgt spid="4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wipe(left)">
                                      <p:cBhvr>
                                        <p:cTn id="47" dur="500"/>
                                        <p:tgtEl>
                                          <p:spTgt spid="49"/>
                                        </p:tgtEl>
                                      </p:cBhvr>
                                    </p:animEffect>
                                  </p:childTnLst>
                                </p:cTn>
                              </p:par>
                            </p:childTnLst>
                          </p:cTn>
                        </p:par>
                        <p:par>
                          <p:cTn id="48" fill="hold">
                            <p:stCondLst>
                              <p:cond delay="500"/>
                            </p:stCondLst>
                            <p:childTnLst>
                              <p:par>
                                <p:cTn id="49" presetID="22" presetClass="entr" presetSubtype="8" fill="hold" grpId="0" nodeType="after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wipe(left)">
                                      <p:cBhvr>
                                        <p:cTn id="51" dur="500"/>
                                        <p:tgtEl>
                                          <p:spTgt spid="50"/>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51"/>
                                        </p:tgtEl>
                                        <p:attrNameLst>
                                          <p:attrName>style.visibility</p:attrName>
                                        </p:attrNameLst>
                                      </p:cBhvr>
                                      <p:to>
                                        <p:strVal val="visible"/>
                                      </p:to>
                                    </p:set>
                                    <p:animEffect transition="in" filter="wipe(left)">
                                      <p:cBhvr>
                                        <p:cTn id="56" dur="500"/>
                                        <p:tgtEl>
                                          <p:spTgt spid="51"/>
                                        </p:tgtEl>
                                      </p:cBhvr>
                                    </p:animEffect>
                                  </p:childTnLst>
                                </p:cTn>
                              </p:par>
                            </p:childTnLst>
                          </p:cTn>
                        </p:par>
                        <p:par>
                          <p:cTn id="57" fill="hold">
                            <p:stCondLst>
                              <p:cond delay="500"/>
                            </p:stCondLst>
                            <p:childTnLst>
                              <p:par>
                                <p:cTn id="58" presetID="22" presetClass="entr" presetSubtype="8" fill="hold" grpId="0" nodeType="afterEffect">
                                  <p:stCondLst>
                                    <p:cond delay="0"/>
                                  </p:stCondLst>
                                  <p:childTnLst>
                                    <p:set>
                                      <p:cBhvr>
                                        <p:cTn id="59" dur="1" fill="hold">
                                          <p:stCondLst>
                                            <p:cond delay="0"/>
                                          </p:stCondLst>
                                        </p:cTn>
                                        <p:tgtEl>
                                          <p:spTgt spid="52"/>
                                        </p:tgtEl>
                                        <p:attrNameLst>
                                          <p:attrName>style.visibility</p:attrName>
                                        </p:attrNameLst>
                                      </p:cBhvr>
                                      <p:to>
                                        <p:strVal val="visible"/>
                                      </p:to>
                                    </p:set>
                                    <p:animEffect transition="in" filter="wipe(left)">
                                      <p:cBhvr>
                                        <p:cTn id="60" dur="500"/>
                                        <p:tgtEl>
                                          <p:spTgt spid="52"/>
                                        </p:tgtEl>
                                      </p:cBhvr>
                                    </p:animEffect>
                                  </p:childTnLst>
                                </p:cTn>
                              </p:par>
                            </p:childTnLst>
                          </p:cTn>
                        </p:par>
                        <p:par>
                          <p:cTn id="61" fill="hold">
                            <p:stCondLst>
                              <p:cond delay="1000"/>
                            </p:stCondLst>
                            <p:childTnLst>
                              <p:par>
                                <p:cTn id="62" presetID="22" presetClass="entr" presetSubtype="1" fill="hold" nodeType="afterEffect">
                                  <p:stCondLst>
                                    <p:cond delay="0"/>
                                  </p:stCondLst>
                                  <p:childTnLst>
                                    <p:set>
                                      <p:cBhvr>
                                        <p:cTn id="63" dur="1" fill="hold">
                                          <p:stCondLst>
                                            <p:cond delay="0"/>
                                          </p:stCondLst>
                                        </p:cTn>
                                        <p:tgtEl>
                                          <p:spTgt spid="58"/>
                                        </p:tgtEl>
                                        <p:attrNameLst>
                                          <p:attrName>style.visibility</p:attrName>
                                        </p:attrNameLst>
                                      </p:cBhvr>
                                      <p:to>
                                        <p:strVal val="visible"/>
                                      </p:to>
                                    </p:set>
                                    <p:animEffect transition="in" filter="wipe(up)">
                                      <p:cBhvr>
                                        <p:cTn id="64" dur="500"/>
                                        <p:tgtEl>
                                          <p:spTgt spid="58"/>
                                        </p:tgtEl>
                                      </p:cBhvr>
                                    </p:animEffect>
                                  </p:childTnLst>
                                </p:cTn>
                              </p:par>
                            </p:childTnLst>
                          </p:cTn>
                        </p:par>
                        <p:par>
                          <p:cTn id="65" fill="hold">
                            <p:stCondLst>
                              <p:cond delay="1500"/>
                            </p:stCondLst>
                            <p:childTnLst>
                              <p:par>
                                <p:cTn id="66" presetID="22" presetClass="entr" presetSubtype="2" fill="hold" nodeType="after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wipe(right)">
                                      <p:cBhvr>
                                        <p:cTn id="68" dur="500"/>
                                        <p:tgtEl>
                                          <p:spTgt spid="59"/>
                                        </p:tgtEl>
                                      </p:cBhvr>
                                    </p:animEffect>
                                  </p:childTnLst>
                                </p:cTn>
                              </p:par>
                            </p:childTnLst>
                          </p:cTn>
                        </p:par>
                        <p:par>
                          <p:cTn id="69" fill="hold">
                            <p:stCondLst>
                              <p:cond delay="2000"/>
                            </p:stCondLst>
                            <p:childTnLst>
                              <p:par>
                                <p:cTn id="70" presetID="22" presetClass="entr" presetSubtype="2" fill="hold" grpId="0" nodeType="afterEffect">
                                  <p:stCondLst>
                                    <p:cond delay="0"/>
                                  </p:stCondLst>
                                  <p:childTnLst>
                                    <p:set>
                                      <p:cBhvr>
                                        <p:cTn id="71" dur="1" fill="hold">
                                          <p:stCondLst>
                                            <p:cond delay="0"/>
                                          </p:stCondLst>
                                        </p:cTn>
                                        <p:tgtEl>
                                          <p:spTgt spid="53"/>
                                        </p:tgtEl>
                                        <p:attrNameLst>
                                          <p:attrName>style.visibility</p:attrName>
                                        </p:attrNameLst>
                                      </p:cBhvr>
                                      <p:to>
                                        <p:strVal val="visible"/>
                                      </p:to>
                                    </p:set>
                                    <p:animEffect transition="in" filter="wipe(right)">
                                      <p:cBhvr>
                                        <p:cTn id="72" dur="500"/>
                                        <p:tgtEl>
                                          <p:spTgt spid="5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nodeType="click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wipe(right)">
                                      <p:cBhvr>
                                        <p:cTn id="77" dur="500"/>
                                        <p:tgtEl>
                                          <p:spTgt spid="54"/>
                                        </p:tgtEl>
                                      </p:cBhvr>
                                    </p:animEffect>
                                  </p:childTnLst>
                                </p:cTn>
                              </p:par>
                            </p:childTnLst>
                          </p:cTn>
                        </p:par>
                        <p:par>
                          <p:cTn id="78" fill="hold">
                            <p:stCondLst>
                              <p:cond delay="500"/>
                            </p:stCondLst>
                            <p:childTnLst>
                              <p:par>
                                <p:cTn id="79" presetID="22" presetClass="entr" presetSubtype="2" fill="hold" grpId="0" nodeType="afterEffect">
                                  <p:stCondLst>
                                    <p:cond delay="0"/>
                                  </p:stCondLst>
                                  <p:childTnLst>
                                    <p:set>
                                      <p:cBhvr>
                                        <p:cTn id="80" dur="1" fill="hold">
                                          <p:stCondLst>
                                            <p:cond delay="0"/>
                                          </p:stCondLst>
                                        </p:cTn>
                                        <p:tgtEl>
                                          <p:spTgt spid="56"/>
                                        </p:tgtEl>
                                        <p:attrNameLst>
                                          <p:attrName>style.visibility</p:attrName>
                                        </p:attrNameLst>
                                      </p:cBhvr>
                                      <p:to>
                                        <p:strVal val="visible"/>
                                      </p:to>
                                    </p:set>
                                    <p:animEffect transition="in" filter="wipe(right)">
                                      <p:cBhvr>
                                        <p:cTn id="81" dur="500"/>
                                        <p:tgtEl>
                                          <p:spTgt spid="56"/>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2" fill="hold" nodeType="clickEffect">
                                  <p:stCondLst>
                                    <p:cond delay="0"/>
                                  </p:stCondLst>
                                  <p:childTnLst>
                                    <p:set>
                                      <p:cBhvr>
                                        <p:cTn id="85" dur="1" fill="hold">
                                          <p:stCondLst>
                                            <p:cond delay="0"/>
                                          </p:stCondLst>
                                        </p:cTn>
                                        <p:tgtEl>
                                          <p:spTgt spid="60"/>
                                        </p:tgtEl>
                                        <p:attrNameLst>
                                          <p:attrName>style.visibility</p:attrName>
                                        </p:attrNameLst>
                                      </p:cBhvr>
                                      <p:to>
                                        <p:strVal val="visible"/>
                                      </p:to>
                                    </p:set>
                                    <p:animEffect transition="in" filter="wipe(right)">
                                      <p:cBhvr>
                                        <p:cTn id="86" dur="500"/>
                                        <p:tgtEl>
                                          <p:spTgt spid="60"/>
                                        </p:tgtEl>
                                      </p:cBhvr>
                                    </p:animEffect>
                                  </p:childTnLst>
                                </p:cTn>
                              </p:par>
                            </p:childTnLst>
                          </p:cTn>
                        </p:par>
                        <p:par>
                          <p:cTn id="87" fill="hold">
                            <p:stCondLst>
                              <p:cond delay="500"/>
                            </p:stCondLst>
                            <p:childTnLst>
                              <p:par>
                                <p:cTn id="88" presetID="22" presetClass="entr" presetSubtype="2" fill="hold" grpId="0" nodeType="afterEffect">
                                  <p:stCondLst>
                                    <p:cond delay="0"/>
                                  </p:stCondLst>
                                  <p:childTnLst>
                                    <p:set>
                                      <p:cBhvr>
                                        <p:cTn id="89" dur="1" fill="hold">
                                          <p:stCondLst>
                                            <p:cond delay="0"/>
                                          </p:stCondLst>
                                        </p:cTn>
                                        <p:tgtEl>
                                          <p:spTgt spid="61"/>
                                        </p:tgtEl>
                                        <p:attrNameLst>
                                          <p:attrName>style.visibility</p:attrName>
                                        </p:attrNameLst>
                                      </p:cBhvr>
                                      <p:to>
                                        <p:strVal val="visible"/>
                                      </p:to>
                                    </p:set>
                                    <p:animEffect transition="in" filter="wipe(right)">
                                      <p:cBhvr>
                                        <p:cTn id="90" dur="500"/>
                                        <p:tgtEl>
                                          <p:spTgt spid="61"/>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2" fill="hold" nodeType="clickEffect">
                                  <p:stCondLst>
                                    <p:cond delay="0"/>
                                  </p:stCondLst>
                                  <p:childTnLst>
                                    <p:set>
                                      <p:cBhvr>
                                        <p:cTn id="94" dur="1" fill="hold">
                                          <p:stCondLst>
                                            <p:cond delay="0"/>
                                          </p:stCondLst>
                                        </p:cTn>
                                        <p:tgtEl>
                                          <p:spTgt spid="62"/>
                                        </p:tgtEl>
                                        <p:attrNameLst>
                                          <p:attrName>style.visibility</p:attrName>
                                        </p:attrNameLst>
                                      </p:cBhvr>
                                      <p:to>
                                        <p:strVal val="visible"/>
                                      </p:to>
                                    </p:set>
                                    <p:animEffect transition="in" filter="wipe(right)">
                                      <p:cBhvr>
                                        <p:cTn id="95" dur="500"/>
                                        <p:tgtEl>
                                          <p:spTgt spid="62"/>
                                        </p:tgtEl>
                                      </p:cBhvr>
                                    </p:animEffect>
                                  </p:childTnLst>
                                </p:cTn>
                              </p:par>
                            </p:childTnLst>
                          </p:cTn>
                        </p:par>
                        <p:par>
                          <p:cTn id="96" fill="hold">
                            <p:stCondLst>
                              <p:cond delay="500"/>
                            </p:stCondLst>
                            <p:childTnLst>
                              <p:par>
                                <p:cTn id="97" presetID="22" presetClass="entr" presetSubtype="2" fill="hold" grpId="0" nodeType="afterEffect">
                                  <p:stCondLst>
                                    <p:cond delay="0"/>
                                  </p:stCondLst>
                                  <p:childTnLst>
                                    <p:set>
                                      <p:cBhvr>
                                        <p:cTn id="98" dur="1" fill="hold">
                                          <p:stCondLst>
                                            <p:cond delay="0"/>
                                          </p:stCondLst>
                                        </p:cTn>
                                        <p:tgtEl>
                                          <p:spTgt spid="63"/>
                                        </p:tgtEl>
                                        <p:attrNameLst>
                                          <p:attrName>style.visibility</p:attrName>
                                        </p:attrNameLst>
                                      </p:cBhvr>
                                      <p:to>
                                        <p:strVal val="visible"/>
                                      </p:to>
                                    </p:set>
                                    <p:animEffect transition="in" filter="wipe(right)">
                                      <p:cBhvr>
                                        <p:cTn id="99" dur="500"/>
                                        <p:tgtEl>
                                          <p:spTgt spid="63"/>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2" fill="hold" nodeType="clickEffect">
                                  <p:stCondLst>
                                    <p:cond delay="0"/>
                                  </p:stCondLst>
                                  <p:childTnLst>
                                    <p:set>
                                      <p:cBhvr>
                                        <p:cTn id="103" dur="1" fill="hold">
                                          <p:stCondLst>
                                            <p:cond delay="0"/>
                                          </p:stCondLst>
                                        </p:cTn>
                                        <p:tgtEl>
                                          <p:spTgt spid="55"/>
                                        </p:tgtEl>
                                        <p:attrNameLst>
                                          <p:attrName>style.visibility</p:attrName>
                                        </p:attrNameLst>
                                      </p:cBhvr>
                                      <p:to>
                                        <p:strVal val="visible"/>
                                      </p:to>
                                    </p:set>
                                    <p:animEffect transition="in" filter="wipe(right)">
                                      <p:cBhvr>
                                        <p:cTn id="104" dur="500"/>
                                        <p:tgtEl>
                                          <p:spTgt spid="55"/>
                                        </p:tgtEl>
                                      </p:cBhvr>
                                    </p:animEffect>
                                  </p:childTnLst>
                                </p:cTn>
                              </p:par>
                            </p:childTnLst>
                          </p:cTn>
                        </p:par>
                        <p:par>
                          <p:cTn id="105" fill="hold">
                            <p:stCondLst>
                              <p:cond delay="500"/>
                            </p:stCondLst>
                            <p:childTnLst>
                              <p:par>
                                <p:cTn id="106" presetID="22" presetClass="entr" presetSubtype="2" fill="hold" grpId="0" nodeType="afterEffect">
                                  <p:stCondLst>
                                    <p:cond delay="0"/>
                                  </p:stCondLst>
                                  <p:childTnLst>
                                    <p:set>
                                      <p:cBhvr>
                                        <p:cTn id="107" dur="1" fill="hold">
                                          <p:stCondLst>
                                            <p:cond delay="0"/>
                                          </p:stCondLst>
                                        </p:cTn>
                                        <p:tgtEl>
                                          <p:spTgt spid="57"/>
                                        </p:tgtEl>
                                        <p:attrNameLst>
                                          <p:attrName>style.visibility</p:attrName>
                                        </p:attrNameLst>
                                      </p:cBhvr>
                                      <p:to>
                                        <p:strVal val="visible"/>
                                      </p:to>
                                    </p:set>
                                    <p:animEffect transition="in" filter="wipe(right)">
                                      <p:cBhvr>
                                        <p:cTn id="108"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animBg="1"/>
      <p:bldP spid="45" grpId="0" animBg="1"/>
      <p:bldP spid="48" grpId="0" animBg="1"/>
      <p:bldP spid="50" grpId="0" animBg="1"/>
      <p:bldP spid="52" grpId="0" animBg="1"/>
      <p:bldP spid="53" grpId="0" animBg="1"/>
      <p:bldP spid="56" grpId="0" animBg="1"/>
      <p:bldP spid="57" grpId="0" animBg="1"/>
      <p:bldP spid="61" grpId="0" animBg="1"/>
      <p:bldP spid="6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معیارهای لازم و کافی برای دریافت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12</a:t>
            </a:r>
            <a:endParaRPr lang="en-US" dirty="0">
              <a:cs typeface="B Nazanin" panose="00000400000000000000" pitchFamily="2" charset="-78"/>
            </a:endParaRPr>
          </a:p>
        </p:txBody>
      </p:sp>
      <p:cxnSp>
        <p:nvCxnSpPr>
          <p:cNvPr id="34" name="Straight Connector 33"/>
          <p:cNvCxnSpPr/>
          <p:nvPr/>
        </p:nvCxnSpPr>
        <p:spPr>
          <a:xfrm flipH="1">
            <a:off x="10865227" y="2439726"/>
            <a:ext cx="17765" cy="3744246"/>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Rounded Rectangle 34"/>
          <p:cNvSpPr/>
          <p:nvPr/>
        </p:nvSpPr>
        <p:spPr>
          <a:xfrm>
            <a:off x="5867400" y="2696950"/>
            <a:ext cx="4035803" cy="46535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افشای کامل اختراع توسط مخترع</a:t>
            </a:r>
            <a:endParaRPr lang="en-US" sz="2400" dirty="0">
              <a:solidFill>
                <a:schemeClr val="accent2">
                  <a:lumMod val="50000"/>
                </a:schemeClr>
              </a:solidFill>
              <a:cs typeface="B Titr" panose="00000700000000000000" pitchFamily="2" charset="-78"/>
            </a:endParaRPr>
          </a:p>
        </p:txBody>
      </p:sp>
      <p:sp>
        <p:nvSpPr>
          <p:cNvPr id="36" name="Rectangle 35"/>
          <p:cNvSpPr/>
          <p:nvPr/>
        </p:nvSpPr>
        <p:spPr>
          <a:xfrm>
            <a:off x="989166" y="3051683"/>
            <a:ext cx="9018244" cy="646331"/>
          </a:xfrm>
          <a:prstGeom prst="rect">
            <a:avLst/>
          </a:prstGeom>
          <a:blipFill>
            <a:blip r:embed="rId7"/>
            <a:tile tx="0" ty="0" sx="100000" sy="100000" flip="none" algn="tl"/>
          </a:blipFill>
          <a:effectLst>
            <a:softEdge rad="63500"/>
          </a:effectLst>
        </p:spPr>
        <p:txBody>
          <a:bodyPr wrap="square">
            <a:spAutoFit/>
          </a:bodyPr>
          <a:lstStyle/>
          <a:p>
            <a:pPr algn="just" rtl="1">
              <a:spcAft>
                <a:spcPts val="2000"/>
              </a:spcAft>
            </a:pPr>
            <a:r>
              <a:rPr lang="fa-IR" b="1" dirty="0">
                <a:cs typeface="B Zar" panose="00000400000000000000" pitchFamily="2" charset="-78"/>
              </a:rPr>
              <a:t>مخترع باید راه</a:t>
            </a:r>
            <a:r>
              <a:rPr lang="fa-IR" dirty="0"/>
              <a:t>­</a:t>
            </a:r>
            <a:r>
              <a:rPr lang="fa-IR" b="1" dirty="0">
                <a:cs typeface="B Zar" panose="00000400000000000000" pitchFamily="2" charset="-78"/>
              </a:rPr>
              <a:t>حل عملی ارائه</a:t>
            </a:r>
            <a:r>
              <a:rPr lang="fa-IR" dirty="0"/>
              <a:t>­</a:t>
            </a:r>
            <a:r>
              <a:rPr lang="fa-IR" b="1" dirty="0">
                <a:cs typeface="B Zar" panose="00000400000000000000" pitchFamily="2" charset="-78"/>
              </a:rPr>
              <a:t>شده در موضوع اختراع را به طور کامل، شفاف و بي کم و کاست افشا کند. </a:t>
            </a:r>
            <a:r>
              <a:rPr lang="fa-IR" b="1" dirty="0">
                <a:solidFill>
                  <a:schemeClr val="accent1">
                    <a:lumMod val="75000"/>
                  </a:schemeClr>
                </a:solidFill>
                <a:cs typeface="B Zar" panose="00000400000000000000" pitchFamily="2" charset="-78"/>
              </a:rPr>
              <a:t>صرفاً در ازای افشای کامل، سازمان ثبت اختراع کشور متبوع می تواند از اختراع در چارچوب ادعاها حفاظت نمايد.</a:t>
            </a:r>
          </a:p>
        </p:txBody>
      </p:sp>
      <p:sp>
        <p:nvSpPr>
          <p:cNvPr id="37" name="Rounded Rectangle 36"/>
          <p:cNvSpPr/>
          <p:nvPr/>
        </p:nvSpPr>
        <p:spPr>
          <a:xfrm>
            <a:off x="5867400" y="1792026"/>
            <a:ext cx="5906333"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solidFill>
                  <a:schemeClr val="accent2">
                    <a:lumMod val="50000"/>
                  </a:schemeClr>
                </a:solidFill>
                <a:latin typeface="Times New Roman" panose="02020603050405020304" pitchFamily="18" charset="0"/>
                <a:cs typeface="B Titr" panose="00000700000000000000" pitchFamily="2" charset="-78"/>
              </a:rPr>
              <a:t>شروط ماهوی و اصلی برای ثبت اختراع  </a:t>
            </a:r>
            <a:endParaRPr lang="en-US" sz="32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38" name="Straight Connector 37"/>
          <p:cNvCxnSpPr/>
          <p:nvPr/>
        </p:nvCxnSpPr>
        <p:spPr>
          <a:xfrm flipH="1">
            <a:off x="9903202" y="2920652"/>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a:xfrm>
            <a:off x="5860881" y="3787044"/>
            <a:ext cx="4035803" cy="46535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داشتن نوآوری (جدید بودن)</a:t>
            </a:r>
            <a:endParaRPr lang="en-US" sz="2400" dirty="0">
              <a:solidFill>
                <a:schemeClr val="accent2">
                  <a:lumMod val="50000"/>
                </a:schemeClr>
              </a:solidFill>
              <a:cs typeface="B Titr" panose="00000700000000000000" pitchFamily="2" charset="-78"/>
            </a:endParaRPr>
          </a:p>
        </p:txBody>
      </p:sp>
      <p:cxnSp>
        <p:nvCxnSpPr>
          <p:cNvPr id="64" name="Straight Connector 63"/>
          <p:cNvCxnSpPr/>
          <p:nvPr/>
        </p:nvCxnSpPr>
        <p:spPr>
          <a:xfrm flipH="1">
            <a:off x="9896683" y="4010746"/>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989166" y="4147997"/>
            <a:ext cx="9018244" cy="646331"/>
          </a:xfrm>
          <a:prstGeom prst="rect">
            <a:avLst/>
          </a:prstGeom>
          <a:blipFill>
            <a:blip r:embed="rId7"/>
            <a:tile tx="0" ty="0" sx="100000" sy="100000" flip="none" algn="tl"/>
          </a:blipFill>
          <a:effectLst>
            <a:softEdge rad="63500"/>
          </a:effectLst>
        </p:spPr>
        <p:txBody>
          <a:bodyPr wrap="square">
            <a:spAutoFit/>
          </a:bodyPr>
          <a:lstStyle/>
          <a:p>
            <a:pPr algn="just" rtl="1">
              <a:spcAft>
                <a:spcPts val="2000"/>
              </a:spcAft>
            </a:pPr>
            <a:r>
              <a:rPr lang="fa-IR" b="1" dirty="0">
                <a:cs typeface="B Zar" panose="00000400000000000000" pitchFamily="2" charset="-78"/>
              </a:rPr>
              <a:t>به این معنا که در هيچ بانک اطلاعات کتبي و يا اسناد شفاهي، اطلاعاتي مبني بر سابقه انجام کاري مشابه به اثر مورد ثبت وجود نداشته باشد. </a:t>
            </a:r>
            <a:r>
              <a:rPr lang="fa-IR" sz="1700" b="1" dirty="0">
                <a:solidFill>
                  <a:srgbClr val="FF0000"/>
                </a:solidFill>
                <a:cs typeface="B Zar" panose="00000400000000000000" pitchFamily="2" charset="-78"/>
              </a:rPr>
              <a:t>چاپ مقاله در مجلات يا ارايه در کنفرانس ها، جدیدبودن اختراع را مختل می کند</a:t>
            </a:r>
          </a:p>
        </p:txBody>
      </p:sp>
      <p:sp>
        <p:nvSpPr>
          <p:cNvPr id="66" name="Rounded Rectangle 65"/>
          <p:cNvSpPr/>
          <p:nvPr/>
        </p:nvSpPr>
        <p:spPr>
          <a:xfrm>
            <a:off x="5841831" y="4827853"/>
            <a:ext cx="4035803" cy="46535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داشتن گام ابتکاری (بدیهی نبودن)</a:t>
            </a:r>
            <a:endParaRPr lang="en-US" sz="2400" dirty="0">
              <a:solidFill>
                <a:schemeClr val="accent2">
                  <a:lumMod val="50000"/>
                </a:schemeClr>
              </a:solidFill>
              <a:cs typeface="B Titr" panose="00000700000000000000" pitchFamily="2" charset="-78"/>
            </a:endParaRPr>
          </a:p>
        </p:txBody>
      </p:sp>
      <p:cxnSp>
        <p:nvCxnSpPr>
          <p:cNvPr id="67" name="Straight Connector 66"/>
          <p:cNvCxnSpPr/>
          <p:nvPr/>
        </p:nvCxnSpPr>
        <p:spPr>
          <a:xfrm flipH="1">
            <a:off x="9877633" y="5051555"/>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989166" y="5275109"/>
            <a:ext cx="9018244" cy="646331"/>
          </a:xfrm>
          <a:prstGeom prst="rect">
            <a:avLst/>
          </a:prstGeom>
          <a:blipFill>
            <a:blip r:embed="rId7"/>
            <a:tile tx="0" ty="0" sx="100000" sy="100000" flip="none" algn="tl"/>
          </a:blipFill>
          <a:effectLst>
            <a:softEdge rad="63500"/>
          </a:effectLst>
        </p:spPr>
        <p:txBody>
          <a:bodyPr wrap="square">
            <a:spAutoFit/>
          </a:bodyPr>
          <a:lstStyle/>
          <a:p>
            <a:pPr algn="just" rtl="1">
              <a:spcAft>
                <a:spcPts val="2000"/>
              </a:spcAft>
            </a:pPr>
            <a:r>
              <a:rPr lang="fa-IR" b="1" dirty="0">
                <a:cs typeface="B Zar" panose="00000400000000000000" pitchFamily="2" charset="-78"/>
              </a:rPr>
              <a:t>راه</a:t>
            </a:r>
            <a:r>
              <a:rPr lang="fa-IR" dirty="0"/>
              <a:t>­</a:t>
            </a:r>
            <a:r>
              <a:rPr lang="fa-IR" b="1" dirty="0">
                <a:cs typeface="B Zar" panose="00000400000000000000" pitchFamily="2" charset="-78"/>
              </a:rPr>
              <a:t>حل عملی ارائه</a:t>
            </a:r>
            <a:r>
              <a:rPr lang="fa-IR" dirty="0"/>
              <a:t>­</a:t>
            </a:r>
            <a:r>
              <a:rPr lang="fa-IR" b="1" dirty="0">
                <a:cs typeface="B Zar" panose="00000400000000000000" pitchFamily="2" charset="-78"/>
              </a:rPr>
              <a:t>شده، توسط فردی با داشتن مهارت معمولی در دانش مربوطه، بدیهی نباشد. مخترع باید ثابت کند که با استفاده از یک گام ابتکاری، توانسته </a:t>
            </a:r>
            <a:r>
              <a:rPr lang="fa-IR" b="1" dirty="0">
                <a:solidFill>
                  <a:schemeClr val="accent1">
                    <a:lumMod val="75000"/>
                  </a:schemeClr>
                </a:solidFill>
                <a:cs typeface="B Zar" panose="00000400000000000000" pitchFamily="2" charset="-78"/>
              </a:rPr>
              <a:t>حداقل یک مشکل فنی موجود را برطرف سازد</a:t>
            </a:r>
            <a:r>
              <a:rPr lang="fa-IR" b="1" dirty="0">
                <a:cs typeface="B Zar" panose="00000400000000000000" pitchFamily="2" charset="-78"/>
              </a:rPr>
              <a:t>.</a:t>
            </a:r>
          </a:p>
        </p:txBody>
      </p:sp>
      <p:sp>
        <p:nvSpPr>
          <p:cNvPr id="69" name="Rounded Rectangle 68"/>
          <p:cNvSpPr/>
          <p:nvPr/>
        </p:nvSpPr>
        <p:spPr>
          <a:xfrm>
            <a:off x="5860880" y="5960270"/>
            <a:ext cx="4035803" cy="46535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400" dirty="0">
                <a:solidFill>
                  <a:schemeClr val="accent2">
                    <a:lumMod val="50000"/>
                  </a:schemeClr>
                </a:solidFill>
                <a:cs typeface="B Titr" panose="00000700000000000000" pitchFamily="2" charset="-78"/>
              </a:rPr>
              <a:t>داشتن کاربرد صنعتی (عملی بودن)</a:t>
            </a:r>
            <a:endParaRPr lang="en-US" sz="2400" dirty="0">
              <a:solidFill>
                <a:schemeClr val="accent2">
                  <a:lumMod val="50000"/>
                </a:schemeClr>
              </a:solidFill>
              <a:cs typeface="B Titr" panose="00000700000000000000" pitchFamily="2" charset="-78"/>
            </a:endParaRPr>
          </a:p>
        </p:txBody>
      </p:sp>
      <p:cxnSp>
        <p:nvCxnSpPr>
          <p:cNvPr id="70" name="Straight Connector 69"/>
          <p:cNvCxnSpPr/>
          <p:nvPr/>
        </p:nvCxnSpPr>
        <p:spPr>
          <a:xfrm flipH="1">
            <a:off x="9896682" y="6183972"/>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989166" y="6348517"/>
            <a:ext cx="9018244" cy="369332"/>
          </a:xfrm>
          <a:prstGeom prst="rect">
            <a:avLst/>
          </a:prstGeom>
          <a:blipFill>
            <a:blip r:embed="rId7"/>
            <a:tile tx="0" ty="0" sx="100000" sy="100000" flip="none" algn="tl"/>
          </a:blipFill>
          <a:effectLst>
            <a:softEdge rad="63500"/>
          </a:effectLst>
        </p:spPr>
        <p:txBody>
          <a:bodyPr wrap="square">
            <a:spAutoFit/>
          </a:bodyPr>
          <a:lstStyle/>
          <a:p>
            <a:pPr algn="just" rtl="1">
              <a:spcAft>
                <a:spcPts val="2000"/>
              </a:spcAft>
            </a:pPr>
            <a:r>
              <a:rPr lang="fa-IR" b="1" dirty="0">
                <a:cs typeface="B Zar" panose="00000400000000000000" pitchFamily="2" charset="-78"/>
              </a:rPr>
              <a:t>صرف نظر از توجيهات اقتصادي، بتوان اختراع را به طور انبوه توليد و يا در صنعت به کار گرفت. </a:t>
            </a:r>
            <a:endParaRPr lang="fa-IR" b="1" dirty="0">
              <a:solidFill>
                <a:schemeClr val="accent1">
                  <a:lumMod val="75000"/>
                </a:schemeClr>
              </a:solidFill>
              <a:cs typeface="B Zar" panose="00000400000000000000" pitchFamily="2" charset="-78"/>
            </a:endParaRPr>
          </a:p>
        </p:txBody>
      </p:sp>
    </p:spTree>
    <p:extLst>
      <p:ext uri="{BB962C8B-B14F-4D97-AF65-F5344CB8AC3E}">
        <p14:creationId xmlns:p14="http://schemas.microsoft.com/office/powerpoint/2010/main" val="285155481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additive="base">
                                        <p:cTn id="7" dur="500"/>
                                        <p:tgtEl>
                                          <p:spTgt spid="37"/>
                                        </p:tgtEl>
                                        <p:attrNameLst>
                                          <p:attrName>ppt_x</p:attrName>
                                        </p:attrNameLst>
                                      </p:cBhvr>
                                      <p:tavLst>
                                        <p:tav tm="0">
                                          <p:val>
                                            <p:strVal val="#ppt_x+#ppt_w*1.125000"/>
                                          </p:val>
                                        </p:tav>
                                        <p:tav tm="100000">
                                          <p:val>
                                            <p:strVal val="#ppt_x"/>
                                          </p:val>
                                        </p:tav>
                                      </p:tavLst>
                                    </p:anim>
                                    <p:animEffect transition="in" filter="wipe(left)">
                                      <p:cBhvr>
                                        <p:cTn id="8" dur="500"/>
                                        <p:tgtEl>
                                          <p:spTgt spid="37"/>
                                        </p:tgtEl>
                                      </p:cBhvr>
                                    </p:animEffec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wipe(up)">
                                      <p:cBhvr>
                                        <p:cTn id="13" dur="500"/>
                                        <p:tgtEl>
                                          <p:spTgt spid="34"/>
                                        </p:tgtEl>
                                      </p:cBhvr>
                                    </p:animEffect>
                                  </p:childTnLst>
                                </p:cTn>
                              </p:par>
                            </p:childTnLst>
                          </p:cTn>
                        </p:par>
                        <p:par>
                          <p:cTn id="14" fill="hold">
                            <p:stCondLst>
                              <p:cond delay="500"/>
                            </p:stCondLst>
                            <p:childTnLst>
                              <p:par>
                                <p:cTn id="15" presetID="22" presetClass="entr" presetSubtype="2" fill="hold" nodeType="after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wipe(right)">
                                      <p:cBhvr>
                                        <p:cTn id="17" dur="500"/>
                                        <p:tgtEl>
                                          <p:spTgt spid="38"/>
                                        </p:tgtEl>
                                      </p:cBhvr>
                                    </p:animEffect>
                                  </p:childTnLst>
                                </p:cTn>
                              </p:par>
                            </p:childTnLst>
                          </p:cTn>
                        </p:par>
                        <p:par>
                          <p:cTn id="18" fill="hold">
                            <p:stCondLst>
                              <p:cond delay="1000"/>
                            </p:stCondLst>
                            <p:childTnLst>
                              <p:par>
                                <p:cTn id="19" presetID="22" presetClass="entr" presetSubtype="2" fill="hold" grpId="0" nodeType="after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wipe(right)">
                                      <p:cBhvr>
                                        <p:cTn id="21" dur="500"/>
                                        <p:tgtEl>
                                          <p:spTgt spid="35"/>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6">
                                            <p:bg/>
                                          </p:spTgt>
                                        </p:tgtEl>
                                        <p:attrNameLst>
                                          <p:attrName>style.visibility</p:attrName>
                                        </p:attrNameLst>
                                      </p:cBhvr>
                                      <p:to>
                                        <p:strVal val="visible"/>
                                      </p:to>
                                    </p:set>
                                    <p:animEffect transition="in" filter="dissolve">
                                      <p:cBhvr>
                                        <p:cTn id="26" dur="500"/>
                                        <p:tgtEl>
                                          <p:spTgt spid="36">
                                            <p:bg/>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6">
                                            <p:txEl>
                                              <p:pRg st="0" end="0"/>
                                            </p:txEl>
                                          </p:spTgt>
                                        </p:tgtEl>
                                        <p:attrNameLst>
                                          <p:attrName>style.visibility</p:attrName>
                                        </p:attrNameLst>
                                      </p:cBhvr>
                                      <p:to>
                                        <p:strVal val="visible"/>
                                      </p:to>
                                    </p:set>
                                    <p:animEffect transition="in" filter="dissolve">
                                      <p:cBhvr>
                                        <p:cTn id="31" dur="500"/>
                                        <p:tgtEl>
                                          <p:spTgt spid="36">
                                            <p:txEl>
                                              <p:pRg st="0" end="0"/>
                                            </p:txEl>
                                          </p:spTgt>
                                        </p:tgtEl>
                                      </p:cBhvr>
                                    </p:animEffect>
                                  </p:childTnLst>
                                </p:cTn>
                              </p:par>
                            </p:childTnLst>
                          </p:cTn>
                        </p:par>
                        <p:par>
                          <p:cTn id="32" fill="hold">
                            <p:stCondLst>
                              <p:cond delay="500"/>
                            </p:stCondLst>
                            <p:childTnLst>
                              <p:par>
                                <p:cTn id="33" presetID="22" presetClass="entr" presetSubtype="2" fill="hold" nodeType="afterEffect">
                                  <p:stCondLst>
                                    <p:cond delay="0"/>
                                  </p:stCondLst>
                                  <p:childTnLst>
                                    <p:set>
                                      <p:cBhvr>
                                        <p:cTn id="34" dur="1" fill="hold">
                                          <p:stCondLst>
                                            <p:cond delay="0"/>
                                          </p:stCondLst>
                                        </p:cTn>
                                        <p:tgtEl>
                                          <p:spTgt spid="64"/>
                                        </p:tgtEl>
                                        <p:attrNameLst>
                                          <p:attrName>style.visibility</p:attrName>
                                        </p:attrNameLst>
                                      </p:cBhvr>
                                      <p:to>
                                        <p:strVal val="visible"/>
                                      </p:to>
                                    </p:set>
                                    <p:animEffect transition="in" filter="wipe(right)">
                                      <p:cBhvr>
                                        <p:cTn id="35" dur="500"/>
                                        <p:tgtEl>
                                          <p:spTgt spid="64"/>
                                        </p:tgtEl>
                                      </p:cBhvr>
                                    </p:animEffect>
                                  </p:childTnLst>
                                </p:cTn>
                              </p:par>
                            </p:childTnLst>
                          </p:cTn>
                        </p:par>
                        <p:par>
                          <p:cTn id="36" fill="hold">
                            <p:stCondLst>
                              <p:cond delay="1000"/>
                            </p:stCondLst>
                            <p:childTnLst>
                              <p:par>
                                <p:cTn id="37" presetID="22" presetClass="entr" presetSubtype="2" fill="hold" grpId="0" nodeType="after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wipe(right)">
                                      <p:cBhvr>
                                        <p:cTn id="39" dur="500"/>
                                        <p:tgtEl>
                                          <p:spTgt spid="39"/>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65">
                                            <p:bg/>
                                          </p:spTgt>
                                        </p:tgtEl>
                                        <p:attrNameLst>
                                          <p:attrName>style.visibility</p:attrName>
                                        </p:attrNameLst>
                                      </p:cBhvr>
                                      <p:to>
                                        <p:strVal val="visible"/>
                                      </p:to>
                                    </p:set>
                                    <p:animEffect transition="in" filter="dissolve">
                                      <p:cBhvr>
                                        <p:cTn id="44" dur="500"/>
                                        <p:tgtEl>
                                          <p:spTgt spid="65">
                                            <p:bg/>
                                          </p:spTgt>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65">
                                            <p:txEl>
                                              <p:pRg st="0" end="0"/>
                                            </p:txEl>
                                          </p:spTgt>
                                        </p:tgtEl>
                                        <p:attrNameLst>
                                          <p:attrName>style.visibility</p:attrName>
                                        </p:attrNameLst>
                                      </p:cBhvr>
                                      <p:to>
                                        <p:strVal val="visible"/>
                                      </p:to>
                                    </p:set>
                                    <p:animEffect transition="in" filter="dissolve">
                                      <p:cBhvr>
                                        <p:cTn id="49" dur="500"/>
                                        <p:tgtEl>
                                          <p:spTgt spid="65">
                                            <p:txEl>
                                              <p:pRg st="0" end="0"/>
                                            </p:txEl>
                                          </p:spTgt>
                                        </p:tgtEl>
                                      </p:cBhvr>
                                    </p:animEffect>
                                  </p:childTnLst>
                                </p:cTn>
                              </p:par>
                            </p:childTnLst>
                          </p:cTn>
                        </p:par>
                        <p:par>
                          <p:cTn id="50" fill="hold">
                            <p:stCondLst>
                              <p:cond delay="500"/>
                            </p:stCondLst>
                            <p:childTnLst>
                              <p:par>
                                <p:cTn id="51" presetID="22" presetClass="entr" presetSubtype="2" fill="hold" nodeType="afterEffect">
                                  <p:stCondLst>
                                    <p:cond delay="0"/>
                                  </p:stCondLst>
                                  <p:childTnLst>
                                    <p:set>
                                      <p:cBhvr>
                                        <p:cTn id="52" dur="1" fill="hold">
                                          <p:stCondLst>
                                            <p:cond delay="0"/>
                                          </p:stCondLst>
                                        </p:cTn>
                                        <p:tgtEl>
                                          <p:spTgt spid="67"/>
                                        </p:tgtEl>
                                        <p:attrNameLst>
                                          <p:attrName>style.visibility</p:attrName>
                                        </p:attrNameLst>
                                      </p:cBhvr>
                                      <p:to>
                                        <p:strVal val="visible"/>
                                      </p:to>
                                    </p:set>
                                    <p:animEffect transition="in" filter="wipe(right)">
                                      <p:cBhvr>
                                        <p:cTn id="53" dur="500"/>
                                        <p:tgtEl>
                                          <p:spTgt spid="67"/>
                                        </p:tgtEl>
                                      </p:cBhvr>
                                    </p:animEffect>
                                  </p:childTnLst>
                                </p:cTn>
                              </p:par>
                            </p:childTnLst>
                          </p:cTn>
                        </p:par>
                        <p:par>
                          <p:cTn id="54" fill="hold">
                            <p:stCondLst>
                              <p:cond delay="1000"/>
                            </p:stCondLst>
                            <p:childTnLst>
                              <p:par>
                                <p:cTn id="55" presetID="22" presetClass="entr" presetSubtype="2" fill="hold" grpId="0" nodeType="afterEffect">
                                  <p:stCondLst>
                                    <p:cond delay="0"/>
                                  </p:stCondLst>
                                  <p:childTnLst>
                                    <p:set>
                                      <p:cBhvr>
                                        <p:cTn id="56" dur="1" fill="hold">
                                          <p:stCondLst>
                                            <p:cond delay="0"/>
                                          </p:stCondLst>
                                        </p:cTn>
                                        <p:tgtEl>
                                          <p:spTgt spid="66"/>
                                        </p:tgtEl>
                                        <p:attrNameLst>
                                          <p:attrName>style.visibility</p:attrName>
                                        </p:attrNameLst>
                                      </p:cBhvr>
                                      <p:to>
                                        <p:strVal val="visible"/>
                                      </p:to>
                                    </p:set>
                                    <p:animEffect transition="in" filter="wipe(right)">
                                      <p:cBhvr>
                                        <p:cTn id="57" dur="500"/>
                                        <p:tgtEl>
                                          <p:spTgt spid="66"/>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8">
                                            <p:bg/>
                                          </p:spTgt>
                                        </p:tgtEl>
                                        <p:attrNameLst>
                                          <p:attrName>style.visibility</p:attrName>
                                        </p:attrNameLst>
                                      </p:cBhvr>
                                      <p:to>
                                        <p:strVal val="visible"/>
                                      </p:to>
                                    </p:set>
                                    <p:animEffect transition="in" filter="dissolve">
                                      <p:cBhvr>
                                        <p:cTn id="62" dur="500"/>
                                        <p:tgtEl>
                                          <p:spTgt spid="68">
                                            <p:bg/>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68">
                                            <p:txEl>
                                              <p:pRg st="0" end="0"/>
                                            </p:txEl>
                                          </p:spTgt>
                                        </p:tgtEl>
                                        <p:attrNameLst>
                                          <p:attrName>style.visibility</p:attrName>
                                        </p:attrNameLst>
                                      </p:cBhvr>
                                      <p:to>
                                        <p:strVal val="visible"/>
                                      </p:to>
                                    </p:set>
                                    <p:animEffect transition="in" filter="dissolve">
                                      <p:cBhvr>
                                        <p:cTn id="67" dur="500"/>
                                        <p:tgtEl>
                                          <p:spTgt spid="68">
                                            <p:txEl>
                                              <p:pRg st="0" end="0"/>
                                            </p:txEl>
                                          </p:spTgt>
                                        </p:tgtEl>
                                      </p:cBhvr>
                                    </p:animEffect>
                                  </p:childTnLst>
                                </p:cTn>
                              </p:par>
                            </p:childTnLst>
                          </p:cTn>
                        </p:par>
                        <p:par>
                          <p:cTn id="68" fill="hold">
                            <p:stCondLst>
                              <p:cond delay="500"/>
                            </p:stCondLst>
                            <p:childTnLst>
                              <p:par>
                                <p:cTn id="69" presetID="22" presetClass="entr" presetSubtype="2" fill="hold" nodeType="afterEffect">
                                  <p:stCondLst>
                                    <p:cond delay="0"/>
                                  </p:stCondLst>
                                  <p:childTnLst>
                                    <p:set>
                                      <p:cBhvr>
                                        <p:cTn id="70" dur="1" fill="hold">
                                          <p:stCondLst>
                                            <p:cond delay="0"/>
                                          </p:stCondLst>
                                        </p:cTn>
                                        <p:tgtEl>
                                          <p:spTgt spid="70"/>
                                        </p:tgtEl>
                                        <p:attrNameLst>
                                          <p:attrName>style.visibility</p:attrName>
                                        </p:attrNameLst>
                                      </p:cBhvr>
                                      <p:to>
                                        <p:strVal val="visible"/>
                                      </p:to>
                                    </p:set>
                                    <p:animEffect transition="in" filter="wipe(right)">
                                      <p:cBhvr>
                                        <p:cTn id="71" dur="500"/>
                                        <p:tgtEl>
                                          <p:spTgt spid="70"/>
                                        </p:tgtEl>
                                      </p:cBhvr>
                                    </p:animEffect>
                                  </p:childTnLst>
                                </p:cTn>
                              </p:par>
                            </p:childTnLst>
                          </p:cTn>
                        </p:par>
                        <p:par>
                          <p:cTn id="72" fill="hold">
                            <p:stCondLst>
                              <p:cond delay="1000"/>
                            </p:stCondLst>
                            <p:childTnLst>
                              <p:par>
                                <p:cTn id="73" presetID="22" presetClass="entr" presetSubtype="2" fill="hold" grpId="0" nodeType="afterEffect">
                                  <p:stCondLst>
                                    <p:cond delay="0"/>
                                  </p:stCondLst>
                                  <p:childTnLst>
                                    <p:set>
                                      <p:cBhvr>
                                        <p:cTn id="74" dur="1" fill="hold">
                                          <p:stCondLst>
                                            <p:cond delay="0"/>
                                          </p:stCondLst>
                                        </p:cTn>
                                        <p:tgtEl>
                                          <p:spTgt spid="69"/>
                                        </p:tgtEl>
                                        <p:attrNameLst>
                                          <p:attrName>style.visibility</p:attrName>
                                        </p:attrNameLst>
                                      </p:cBhvr>
                                      <p:to>
                                        <p:strVal val="visible"/>
                                      </p:to>
                                    </p:set>
                                    <p:animEffect transition="in" filter="wipe(right)">
                                      <p:cBhvr>
                                        <p:cTn id="75" dur="500"/>
                                        <p:tgtEl>
                                          <p:spTgt spid="69"/>
                                        </p:tgtEl>
                                      </p:cBhvr>
                                    </p:animEffect>
                                  </p:childTnLst>
                                </p:cTn>
                              </p:par>
                            </p:childTnLst>
                          </p:cTn>
                        </p:par>
                      </p:childTnLst>
                    </p:cTn>
                  </p:par>
                  <p:par>
                    <p:cTn id="76" fill="hold">
                      <p:stCondLst>
                        <p:cond delay="indefinite"/>
                      </p:stCondLst>
                      <p:childTnLst>
                        <p:par>
                          <p:cTn id="77" fill="hold">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71">
                                            <p:bg/>
                                          </p:spTgt>
                                        </p:tgtEl>
                                        <p:attrNameLst>
                                          <p:attrName>style.visibility</p:attrName>
                                        </p:attrNameLst>
                                      </p:cBhvr>
                                      <p:to>
                                        <p:strVal val="visible"/>
                                      </p:to>
                                    </p:set>
                                    <p:animEffect transition="in" filter="dissolve">
                                      <p:cBhvr>
                                        <p:cTn id="80" dur="500"/>
                                        <p:tgtEl>
                                          <p:spTgt spid="71">
                                            <p:bg/>
                                          </p:spTgt>
                                        </p:tgtEl>
                                      </p:cBhvr>
                                    </p:animEffect>
                                  </p:childTnLst>
                                </p:cTn>
                              </p:par>
                            </p:childTnLst>
                          </p:cTn>
                        </p:par>
                      </p:childTnLst>
                    </p:cTn>
                  </p:par>
                  <p:par>
                    <p:cTn id="81" fill="hold">
                      <p:stCondLst>
                        <p:cond delay="indefinite"/>
                      </p:stCondLst>
                      <p:childTnLst>
                        <p:par>
                          <p:cTn id="82" fill="hold">
                            <p:stCondLst>
                              <p:cond delay="0"/>
                            </p:stCondLst>
                            <p:childTnLst>
                              <p:par>
                                <p:cTn id="83" presetID="9" presetClass="entr" presetSubtype="0" fill="hold" grpId="0" nodeType="clickEffect">
                                  <p:stCondLst>
                                    <p:cond delay="0"/>
                                  </p:stCondLst>
                                  <p:childTnLst>
                                    <p:set>
                                      <p:cBhvr>
                                        <p:cTn id="84" dur="1" fill="hold">
                                          <p:stCondLst>
                                            <p:cond delay="0"/>
                                          </p:stCondLst>
                                        </p:cTn>
                                        <p:tgtEl>
                                          <p:spTgt spid="71">
                                            <p:txEl>
                                              <p:pRg st="0" end="0"/>
                                            </p:txEl>
                                          </p:spTgt>
                                        </p:tgtEl>
                                        <p:attrNameLst>
                                          <p:attrName>style.visibility</p:attrName>
                                        </p:attrNameLst>
                                      </p:cBhvr>
                                      <p:to>
                                        <p:strVal val="visible"/>
                                      </p:to>
                                    </p:set>
                                    <p:animEffect transition="in" filter="dissolve">
                                      <p:cBhvr>
                                        <p:cTn id="85" dur="500"/>
                                        <p:tgtEl>
                                          <p:spTgt spid="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build="p" animBg="1"/>
      <p:bldP spid="37" grpId="0" animBg="1"/>
      <p:bldP spid="39" grpId="0" animBg="1"/>
      <p:bldP spid="65" grpId="0" build="p" animBg="1"/>
      <p:bldP spid="66" grpId="0" animBg="1"/>
      <p:bldP spid="68" grpId="0" build="p" animBg="1"/>
      <p:bldP spid="69" grpId="0" animBg="1"/>
      <p:bldP spid="71"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معیارهای لازم و کافی برای دریافت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13</a:t>
            </a:r>
            <a:endParaRPr lang="en-US" dirty="0">
              <a:cs typeface="B Nazanin" panose="00000400000000000000" pitchFamily="2" charset="-78"/>
            </a:endParaRPr>
          </a:p>
        </p:txBody>
      </p:sp>
      <p:cxnSp>
        <p:nvCxnSpPr>
          <p:cNvPr id="34" name="Straight Connector 33"/>
          <p:cNvCxnSpPr/>
          <p:nvPr/>
        </p:nvCxnSpPr>
        <p:spPr>
          <a:xfrm flipH="1">
            <a:off x="10865227" y="2439726"/>
            <a:ext cx="17765" cy="3744246"/>
          </a:xfrm>
          <a:prstGeom prst="line">
            <a:avLst/>
          </a:prstGeom>
          <a:ln w="508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867400" y="1792026"/>
            <a:ext cx="5906333"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solidFill>
                  <a:schemeClr val="accent2">
                    <a:lumMod val="50000"/>
                  </a:schemeClr>
                </a:solidFill>
                <a:latin typeface="Times New Roman" panose="02020603050405020304" pitchFamily="18" charset="0"/>
                <a:cs typeface="B Titr" panose="00000700000000000000" pitchFamily="2" charset="-78"/>
              </a:rPr>
              <a:t>موارد استثنا در ثبت اختراع</a:t>
            </a:r>
            <a:endParaRPr lang="en-US" sz="32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26" name="Straight Connector 25"/>
          <p:cNvCxnSpPr/>
          <p:nvPr/>
        </p:nvCxnSpPr>
        <p:spPr>
          <a:xfrm flipH="1">
            <a:off x="9903201" y="2848813"/>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1557553" y="2611069"/>
            <a:ext cx="8331067"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كشفيات، نظريه</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علمي و روش</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رياضي </a:t>
            </a:r>
            <a:endParaRPr lang="en-US" sz="20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28" name="Straight Connector 27"/>
          <p:cNvCxnSpPr/>
          <p:nvPr/>
        </p:nvCxnSpPr>
        <p:spPr>
          <a:xfrm flipH="1">
            <a:off x="9903201" y="3366592"/>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1557113" y="3128848"/>
            <a:ext cx="8346088"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آثار هنري ( آفرينش</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زيبايي</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شناختي)</a:t>
            </a:r>
            <a:endParaRPr lang="en-US" sz="20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30" name="Straight Connector 29"/>
          <p:cNvCxnSpPr/>
          <p:nvPr/>
        </p:nvCxnSpPr>
        <p:spPr>
          <a:xfrm flipH="1">
            <a:off x="9888620" y="3878430"/>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1557553" y="3640686"/>
            <a:ext cx="8331067"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طرح</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 قواعد يا روش</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انجام كار تجاري و ساير فعاليت</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ذهني و اجتماعي </a:t>
            </a:r>
            <a:endParaRPr lang="en-US" sz="20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32" name="Straight Connector 31"/>
          <p:cNvCxnSpPr/>
          <p:nvPr/>
        </p:nvCxnSpPr>
        <p:spPr>
          <a:xfrm flipH="1">
            <a:off x="9888620" y="4390268"/>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1557553" y="4152524"/>
            <a:ext cx="8331067"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روش</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تشخيص و معالجه بيماري</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انسان يا حيوان </a:t>
            </a:r>
            <a:endParaRPr lang="en-US" sz="20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40" name="Straight Connector 39"/>
          <p:cNvCxnSpPr/>
          <p:nvPr/>
        </p:nvCxnSpPr>
        <p:spPr>
          <a:xfrm flipH="1">
            <a:off x="9888620" y="5061937"/>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1557553" y="4660070"/>
            <a:ext cx="8331067" cy="811829"/>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منابع ژنتيك و اجزاﺀ تشكيل</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دهنده آن</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 و هم</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چنين فرآيندهاي بيولوژيك توليد آن</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 </a:t>
            </a:r>
            <a:r>
              <a:rPr lang="fa-IR" sz="2000" b="1" dirty="0">
                <a:solidFill>
                  <a:schemeClr val="accent2">
                    <a:lumMod val="50000"/>
                  </a:schemeClr>
                </a:solidFill>
                <a:latin typeface="Times New Roman" panose="02020603050405020304" pitchFamily="18" charset="0"/>
                <a:cs typeface="B Nazanin" panose="00000400000000000000" pitchFamily="2" charset="-78"/>
              </a:rPr>
              <a:t>(آنچه </a:t>
            </a:r>
            <a:r>
              <a:rPr lang="fa-IR" b="1" dirty="0">
                <a:solidFill>
                  <a:schemeClr val="accent2">
                    <a:lumMod val="50000"/>
                  </a:schemeClr>
                </a:solidFill>
                <a:latin typeface="Times New Roman" panose="02020603050405020304" pitchFamily="18" charset="0"/>
                <a:cs typeface="B Nazanin" panose="00000400000000000000" pitchFamily="2" charset="-78"/>
              </a:rPr>
              <a:t>قبلاً در فنون و صنايع، بيش</a:t>
            </a:r>
            <a:r>
              <a:rPr lang="fa-IR" dirty="0"/>
              <a:t>­</a:t>
            </a:r>
            <a:r>
              <a:rPr lang="fa-IR" b="1" dirty="0">
                <a:solidFill>
                  <a:schemeClr val="accent2">
                    <a:lumMod val="50000"/>
                  </a:schemeClr>
                </a:solidFill>
                <a:latin typeface="Times New Roman" panose="02020603050405020304" pitchFamily="18" charset="0"/>
                <a:cs typeface="B Nazanin" panose="00000400000000000000" pitchFamily="2" charset="-78"/>
              </a:rPr>
              <a:t>بيني شده باشد) </a:t>
            </a:r>
            <a:endParaRPr lang="fa-IR" sz="2000" b="1" dirty="0">
              <a:solidFill>
                <a:schemeClr val="accent2">
                  <a:lumMod val="50000"/>
                </a:schemeClr>
              </a:solidFill>
              <a:latin typeface="Times New Roman" panose="02020603050405020304" pitchFamily="18" charset="0"/>
              <a:cs typeface="B Nazanin" panose="00000400000000000000" pitchFamily="2" charset="-78"/>
            </a:endParaRPr>
          </a:p>
        </p:txBody>
      </p:sp>
      <p:cxnSp>
        <p:nvCxnSpPr>
          <p:cNvPr id="42" name="Straight Connector 41"/>
          <p:cNvCxnSpPr/>
          <p:nvPr/>
        </p:nvCxnSpPr>
        <p:spPr>
          <a:xfrm flipH="1">
            <a:off x="9902622" y="5766500"/>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3" name="Rounded Rectangle 42"/>
          <p:cNvSpPr/>
          <p:nvPr/>
        </p:nvSpPr>
        <p:spPr>
          <a:xfrm>
            <a:off x="1557129" y="5528756"/>
            <a:ext cx="8345494"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اختراعاتي كه بهره</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برداري از آن</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 خلاف موازين شرعي يا نظم عمومي و اخلاق حسنه باشد </a:t>
            </a:r>
            <a:endParaRPr lang="en-US" sz="20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44" name="Straight Connector 43"/>
          <p:cNvCxnSpPr/>
          <p:nvPr/>
        </p:nvCxnSpPr>
        <p:spPr>
          <a:xfrm flipH="1">
            <a:off x="9888619" y="6293686"/>
            <a:ext cx="962026" cy="0"/>
          </a:xfrm>
          <a:prstGeom prst="line">
            <a:avLst/>
          </a:prstGeom>
          <a:ln w="50800">
            <a:solidFill>
              <a:schemeClr val="accent2">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1557553" y="6055942"/>
            <a:ext cx="8331067" cy="475488"/>
          </a:xfrm>
          <a:prstGeom prst="roundRect">
            <a:avLst/>
          </a:prstGeom>
          <a:solidFill>
            <a:schemeClr val="accent1">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000" dirty="0">
                <a:solidFill>
                  <a:schemeClr val="accent2">
                    <a:lumMod val="50000"/>
                  </a:schemeClr>
                </a:solidFill>
                <a:latin typeface="Times New Roman" panose="02020603050405020304" pitchFamily="18" charset="0"/>
                <a:cs typeface="B Titr" panose="00000700000000000000" pitchFamily="2" charset="-78"/>
              </a:rPr>
              <a:t>بازي</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هاي رايانه</a:t>
            </a:r>
            <a:r>
              <a:rPr lang="fa-IR" sz="2000" dirty="0"/>
              <a:t>­</a:t>
            </a:r>
            <a:r>
              <a:rPr lang="fa-IR" sz="2000" dirty="0">
                <a:solidFill>
                  <a:schemeClr val="accent2">
                    <a:lumMod val="50000"/>
                  </a:schemeClr>
                </a:solidFill>
                <a:latin typeface="Times New Roman" panose="02020603050405020304" pitchFamily="18" charset="0"/>
                <a:cs typeface="B Titr" panose="00000700000000000000" pitchFamily="2" charset="-78"/>
              </a:rPr>
              <a:t>اي</a:t>
            </a:r>
            <a:r>
              <a:rPr lang="fa-IR" dirty="0">
                <a:solidFill>
                  <a:schemeClr val="accent2">
                    <a:lumMod val="50000"/>
                  </a:schemeClr>
                </a:solidFill>
                <a:latin typeface="Times New Roman" panose="02020603050405020304" pitchFamily="18" charset="0"/>
                <a:cs typeface="B Titr" panose="00000700000000000000" pitchFamily="2" charset="-78"/>
              </a:rPr>
              <a:t> </a:t>
            </a:r>
            <a:r>
              <a:rPr lang="fa-IR" b="1" dirty="0">
                <a:solidFill>
                  <a:schemeClr val="accent2">
                    <a:lumMod val="50000"/>
                  </a:schemeClr>
                </a:solidFill>
                <a:latin typeface="Times New Roman" panose="02020603050405020304" pitchFamily="18" charset="0"/>
                <a:cs typeface="B Nazanin" panose="00000400000000000000" pitchFamily="2" charset="-78"/>
              </a:rPr>
              <a:t>(مگر در مواردی که بر اساس آیین</a:t>
            </a:r>
            <a:r>
              <a:rPr lang="fa-IR" dirty="0"/>
              <a:t>­</a:t>
            </a:r>
            <a:r>
              <a:rPr lang="fa-IR" b="1" dirty="0">
                <a:solidFill>
                  <a:schemeClr val="accent2">
                    <a:lumMod val="50000"/>
                  </a:schemeClr>
                </a:solidFill>
                <a:latin typeface="Times New Roman" panose="02020603050405020304" pitchFamily="18" charset="0"/>
                <a:cs typeface="B Nazanin" panose="00000400000000000000" pitchFamily="2" charset="-78"/>
              </a:rPr>
              <a:t>نامه وزارت ارشاد اسلامی، ثبت ایده بلامانع باشد)</a:t>
            </a:r>
            <a:endParaRPr lang="fa-IR" sz="2000" b="1" dirty="0">
              <a:solidFill>
                <a:schemeClr val="accent2">
                  <a:lumMod val="50000"/>
                </a:schemeClr>
              </a:solidFill>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3680045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additive="base">
                                        <p:cTn id="7" dur="500"/>
                                        <p:tgtEl>
                                          <p:spTgt spid="37"/>
                                        </p:tgtEl>
                                        <p:attrNameLst>
                                          <p:attrName>ppt_x</p:attrName>
                                        </p:attrNameLst>
                                      </p:cBhvr>
                                      <p:tavLst>
                                        <p:tav tm="0">
                                          <p:val>
                                            <p:strVal val="#ppt_x+#ppt_w*1.125000"/>
                                          </p:val>
                                        </p:tav>
                                        <p:tav tm="100000">
                                          <p:val>
                                            <p:strVal val="#ppt_x"/>
                                          </p:val>
                                        </p:tav>
                                      </p:tavLst>
                                    </p:anim>
                                    <p:animEffect transition="in" filter="wipe(left)">
                                      <p:cBhvr>
                                        <p:cTn id="8" dur="500"/>
                                        <p:tgtEl>
                                          <p:spTgt spid="37"/>
                                        </p:tgtEl>
                                      </p:cBhvr>
                                    </p:animEffec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wipe(up)">
                                      <p:cBhvr>
                                        <p:cTn id="13" dur="500"/>
                                        <p:tgtEl>
                                          <p:spTgt spid="34"/>
                                        </p:tgtEl>
                                      </p:cBhvr>
                                    </p:animEffect>
                                  </p:childTnLst>
                                </p:cTn>
                              </p:par>
                            </p:childTnLst>
                          </p:cTn>
                        </p:par>
                        <p:par>
                          <p:cTn id="14" fill="hold">
                            <p:stCondLst>
                              <p:cond delay="500"/>
                            </p:stCondLst>
                            <p:childTnLst>
                              <p:par>
                                <p:cTn id="15" presetID="22" presetClass="entr" presetSubtype="2" fill="hold" nodeType="after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right)">
                                      <p:cBhvr>
                                        <p:cTn id="17" dur="500"/>
                                        <p:tgtEl>
                                          <p:spTgt spid="26"/>
                                        </p:tgtEl>
                                      </p:cBhvr>
                                    </p:animEffect>
                                  </p:childTnLst>
                                </p:cTn>
                              </p:par>
                            </p:childTnLst>
                          </p:cTn>
                        </p:par>
                        <p:par>
                          <p:cTn id="18" fill="hold">
                            <p:stCondLst>
                              <p:cond delay="1000"/>
                            </p:stCondLst>
                            <p:childTnLst>
                              <p:par>
                                <p:cTn id="19" presetID="22" presetClass="entr" presetSubtype="2" fill="hold" grpId="0" nodeType="after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right)">
                                      <p:cBhvr>
                                        <p:cTn id="21" dur="500"/>
                                        <p:tgtEl>
                                          <p:spTgt spid="2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right)">
                                      <p:cBhvr>
                                        <p:cTn id="26" dur="500"/>
                                        <p:tgtEl>
                                          <p:spTgt spid="28"/>
                                        </p:tgtEl>
                                      </p:cBhvr>
                                    </p:animEffect>
                                  </p:childTnLst>
                                </p:cTn>
                              </p:par>
                            </p:childTnLst>
                          </p:cTn>
                        </p:par>
                        <p:par>
                          <p:cTn id="27" fill="hold">
                            <p:stCondLst>
                              <p:cond delay="500"/>
                            </p:stCondLst>
                            <p:childTnLst>
                              <p:par>
                                <p:cTn id="28" presetID="22" presetClass="entr" presetSubtype="2" fill="hold" grpId="0" nodeType="after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wipe(right)">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wipe(right)">
                                      <p:cBhvr>
                                        <p:cTn id="35" dur="500"/>
                                        <p:tgtEl>
                                          <p:spTgt spid="30"/>
                                        </p:tgtEl>
                                      </p:cBhvr>
                                    </p:animEffect>
                                  </p:childTnLst>
                                </p:cTn>
                              </p:par>
                            </p:childTnLst>
                          </p:cTn>
                        </p:par>
                        <p:par>
                          <p:cTn id="36" fill="hold">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wipe(right)">
                                      <p:cBhvr>
                                        <p:cTn id="39" dur="500"/>
                                        <p:tgtEl>
                                          <p:spTgt spid="3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wipe(right)">
                                      <p:cBhvr>
                                        <p:cTn id="44" dur="500"/>
                                        <p:tgtEl>
                                          <p:spTgt spid="32"/>
                                        </p:tgtEl>
                                      </p:cBhvr>
                                    </p:animEffect>
                                  </p:childTnLst>
                                </p:cTn>
                              </p:par>
                            </p:childTnLst>
                          </p:cTn>
                        </p:par>
                        <p:par>
                          <p:cTn id="45" fill="hold">
                            <p:stCondLst>
                              <p:cond delay="500"/>
                            </p:stCondLst>
                            <p:childTnLst>
                              <p:par>
                                <p:cTn id="46" presetID="22" presetClass="entr" presetSubtype="2" fill="hold" grpId="0" nodeType="afterEffect">
                                  <p:stCondLst>
                                    <p:cond delay="0"/>
                                  </p:stCondLst>
                                  <p:childTnLst>
                                    <p:set>
                                      <p:cBhvr>
                                        <p:cTn id="47" dur="1" fill="hold">
                                          <p:stCondLst>
                                            <p:cond delay="0"/>
                                          </p:stCondLst>
                                        </p:cTn>
                                        <p:tgtEl>
                                          <p:spTgt spid="33"/>
                                        </p:tgtEl>
                                        <p:attrNameLst>
                                          <p:attrName>style.visibility</p:attrName>
                                        </p:attrNameLst>
                                      </p:cBhvr>
                                      <p:to>
                                        <p:strVal val="visible"/>
                                      </p:to>
                                    </p:set>
                                    <p:animEffect transition="in" filter="wipe(right)">
                                      <p:cBhvr>
                                        <p:cTn id="48" dur="500"/>
                                        <p:tgtEl>
                                          <p:spTgt spid="3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2" fill="hold" nodeType="click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wipe(right)">
                                      <p:cBhvr>
                                        <p:cTn id="53" dur="500"/>
                                        <p:tgtEl>
                                          <p:spTgt spid="40"/>
                                        </p:tgtEl>
                                      </p:cBhvr>
                                    </p:animEffect>
                                  </p:childTnLst>
                                </p:cTn>
                              </p:par>
                            </p:childTnLst>
                          </p:cTn>
                        </p:par>
                        <p:par>
                          <p:cTn id="54" fill="hold">
                            <p:stCondLst>
                              <p:cond delay="500"/>
                            </p:stCondLst>
                            <p:childTnLst>
                              <p:par>
                                <p:cTn id="55" presetID="22" presetClass="entr" presetSubtype="2" fill="hold" grpId="0" nodeType="after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wipe(right)">
                                      <p:cBhvr>
                                        <p:cTn id="57" dur="500"/>
                                        <p:tgtEl>
                                          <p:spTgt spid="4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nodeType="click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wipe(right)">
                                      <p:cBhvr>
                                        <p:cTn id="62" dur="500"/>
                                        <p:tgtEl>
                                          <p:spTgt spid="42"/>
                                        </p:tgtEl>
                                      </p:cBhvr>
                                    </p:animEffect>
                                  </p:childTnLst>
                                </p:cTn>
                              </p:par>
                            </p:childTnLst>
                          </p:cTn>
                        </p:par>
                        <p:par>
                          <p:cTn id="63" fill="hold">
                            <p:stCondLst>
                              <p:cond delay="500"/>
                            </p:stCondLst>
                            <p:childTnLst>
                              <p:par>
                                <p:cTn id="64" presetID="22" presetClass="entr" presetSubtype="2" fill="hold" grpId="0" nodeType="afterEffect">
                                  <p:stCondLst>
                                    <p:cond delay="0"/>
                                  </p:stCondLst>
                                  <p:childTnLst>
                                    <p:set>
                                      <p:cBhvr>
                                        <p:cTn id="65" dur="1" fill="hold">
                                          <p:stCondLst>
                                            <p:cond delay="0"/>
                                          </p:stCondLst>
                                        </p:cTn>
                                        <p:tgtEl>
                                          <p:spTgt spid="43"/>
                                        </p:tgtEl>
                                        <p:attrNameLst>
                                          <p:attrName>style.visibility</p:attrName>
                                        </p:attrNameLst>
                                      </p:cBhvr>
                                      <p:to>
                                        <p:strVal val="visible"/>
                                      </p:to>
                                    </p:set>
                                    <p:animEffect transition="in" filter="wipe(right)">
                                      <p:cBhvr>
                                        <p:cTn id="66" dur="500"/>
                                        <p:tgtEl>
                                          <p:spTgt spid="43"/>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2" fill="hold" nodeType="clickEffect">
                                  <p:stCondLst>
                                    <p:cond delay="0"/>
                                  </p:stCondLst>
                                  <p:childTnLst>
                                    <p:set>
                                      <p:cBhvr>
                                        <p:cTn id="70" dur="1" fill="hold">
                                          <p:stCondLst>
                                            <p:cond delay="0"/>
                                          </p:stCondLst>
                                        </p:cTn>
                                        <p:tgtEl>
                                          <p:spTgt spid="44"/>
                                        </p:tgtEl>
                                        <p:attrNameLst>
                                          <p:attrName>style.visibility</p:attrName>
                                        </p:attrNameLst>
                                      </p:cBhvr>
                                      <p:to>
                                        <p:strVal val="visible"/>
                                      </p:to>
                                    </p:set>
                                    <p:animEffect transition="in" filter="wipe(right)">
                                      <p:cBhvr>
                                        <p:cTn id="71" dur="500"/>
                                        <p:tgtEl>
                                          <p:spTgt spid="44"/>
                                        </p:tgtEl>
                                      </p:cBhvr>
                                    </p:animEffect>
                                  </p:childTnLst>
                                </p:cTn>
                              </p:par>
                            </p:childTnLst>
                          </p:cTn>
                        </p:par>
                        <p:par>
                          <p:cTn id="72" fill="hold">
                            <p:stCondLst>
                              <p:cond delay="500"/>
                            </p:stCondLst>
                            <p:childTnLst>
                              <p:par>
                                <p:cTn id="73" presetID="22" presetClass="entr" presetSubtype="2" fill="hold" grpId="0" nodeType="afterEffect">
                                  <p:stCondLst>
                                    <p:cond delay="0"/>
                                  </p:stCondLst>
                                  <p:childTnLst>
                                    <p:set>
                                      <p:cBhvr>
                                        <p:cTn id="74" dur="1" fill="hold">
                                          <p:stCondLst>
                                            <p:cond delay="0"/>
                                          </p:stCondLst>
                                        </p:cTn>
                                        <p:tgtEl>
                                          <p:spTgt spid="45"/>
                                        </p:tgtEl>
                                        <p:attrNameLst>
                                          <p:attrName>style.visibility</p:attrName>
                                        </p:attrNameLst>
                                      </p:cBhvr>
                                      <p:to>
                                        <p:strVal val="visible"/>
                                      </p:to>
                                    </p:set>
                                    <p:animEffect transition="in" filter="wipe(right)">
                                      <p:cBhvr>
                                        <p:cTn id="75"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27" grpId="0" animBg="1"/>
      <p:bldP spid="29" grpId="0" animBg="1"/>
      <p:bldP spid="31" grpId="0" animBg="1"/>
      <p:bldP spid="33" grpId="0" animBg="1"/>
      <p:bldP spid="41" grpId="0" animBg="1"/>
      <p:bldP spid="43" grpId="0" animBg="1"/>
      <p:bldP spid="4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81000"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14</a:t>
            </a:r>
            <a:endParaRPr lang="en-US" dirty="0">
              <a:cs typeface="B Nazanin" panose="00000400000000000000" pitchFamily="2" charset="-78"/>
            </a:endParaRPr>
          </a:p>
        </p:txBody>
      </p:sp>
      <p:sp>
        <p:nvSpPr>
          <p:cNvPr id="35" name="Rounded Rectangle 34"/>
          <p:cNvSpPr/>
          <p:nvPr/>
        </p:nvSpPr>
        <p:spPr>
          <a:xfrm>
            <a:off x="1117562" y="2301717"/>
            <a:ext cx="10928963" cy="1506197"/>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fa-IR" sz="2400" b="1" dirty="0">
              <a:solidFill>
                <a:schemeClr val="tx1"/>
              </a:solidFill>
              <a:cs typeface="B Nazanin" panose="00000400000000000000" pitchFamily="2" charset="-78"/>
            </a:endParaRPr>
          </a:p>
          <a:p>
            <a:pPr algn="just" rtl="1">
              <a:spcAft>
                <a:spcPts val="600"/>
              </a:spcAft>
            </a:pPr>
            <a:r>
              <a:rPr lang="fa-IR" sz="2300" b="1" dirty="0">
                <a:solidFill>
                  <a:schemeClr val="tx1"/>
                </a:solidFill>
                <a:cs typeface="B Nazanin" panose="00000400000000000000" pitchFamily="2" charset="-78"/>
              </a:rPr>
              <a:t>گام ابتکاری در اختراع، عبارت است از آن</a:t>
            </a:r>
            <a:r>
              <a:rPr lang="fa-IR" sz="2400" dirty="0"/>
              <a:t>­</a:t>
            </a:r>
            <a:r>
              <a:rPr lang="fa-IR" sz="2300" b="1" dirty="0">
                <a:solidFill>
                  <a:schemeClr val="tx1"/>
                </a:solidFill>
                <a:cs typeface="B Nazanin" panose="00000400000000000000" pitchFamily="2" charset="-78"/>
              </a:rPr>
              <a:t>چه </a:t>
            </a:r>
            <a:r>
              <a:rPr lang="fa-IR" sz="2400" b="1" dirty="0">
                <a:solidFill>
                  <a:srgbClr val="0070C0"/>
                </a:solidFill>
                <a:cs typeface="B Nazanin" panose="00000400000000000000" pitchFamily="2" charset="-78"/>
              </a:rPr>
              <a:t>در فن یا صنعت قبلی</a:t>
            </a:r>
            <a:r>
              <a:rPr lang="fa-IR" sz="2300" b="1" dirty="0">
                <a:solidFill>
                  <a:schemeClr val="tx1"/>
                </a:solidFill>
                <a:cs typeface="B Nazanin" panose="00000400000000000000" pitchFamily="2" charset="-78"/>
              </a:rPr>
              <a:t>، وجود نداشته باشد و برای </a:t>
            </a:r>
            <a:r>
              <a:rPr lang="fa-IR" sz="2400" b="1" dirty="0">
                <a:solidFill>
                  <a:srgbClr val="0070C0"/>
                </a:solidFill>
                <a:cs typeface="B Nazanin" panose="00000400000000000000" pitchFamily="2" charset="-78"/>
              </a:rPr>
              <a:t>دارنده</a:t>
            </a:r>
            <a:r>
              <a:rPr lang="fa-IR" sz="2800" b="1" dirty="0">
                <a:solidFill>
                  <a:srgbClr val="0070C0"/>
                </a:solidFill>
              </a:rPr>
              <a:t>­</a:t>
            </a:r>
            <a:r>
              <a:rPr lang="fa-IR" sz="2400" b="1" dirty="0">
                <a:solidFill>
                  <a:srgbClr val="0070C0"/>
                </a:solidFill>
                <a:cs typeface="B Nazanin" panose="00000400000000000000" pitchFamily="2" charset="-78"/>
              </a:rPr>
              <a:t>ی مهارت عادی</a:t>
            </a:r>
            <a:r>
              <a:rPr lang="fa-IR" sz="2300" b="1" dirty="0">
                <a:solidFill>
                  <a:schemeClr val="tx1"/>
                </a:solidFill>
                <a:cs typeface="B Nazanin" panose="00000400000000000000" pitchFamily="2" charset="-78"/>
              </a:rPr>
              <a:t> در فن مذکور، معلوم و آشکار نباشد.</a:t>
            </a:r>
            <a:endParaRPr lang="en-US" sz="2300" b="1" dirty="0">
              <a:solidFill>
                <a:schemeClr val="tx1"/>
              </a:solidFill>
              <a:cs typeface="B Nazanin" panose="00000400000000000000" pitchFamily="2" charset="-78"/>
            </a:endParaRPr>
          </a:p>
        </p:txBody>
      </p:sp>
      <p:sp>
        <p:nvSpPr>
          <p:cNvPr id="36" name="Rounded Rectangle 35"/>
          <p:cNvSpPr/>
          <p:nvPr/>
        </p:nvSpPr>
        <p:spPr>
          <a:xfrm>
            <a:off x="1962217" y="1938931"/>
            <a:ext cx="9444228" cy="6451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b="1" dirty="0">
                <a:cs typeface="B Nazanin" panose="00000400000000000000" pitchFamily="2" charset="-78"/>
              </a:rPr>
              <a:t>تعریف اداره ثبت اختراع ایران از گام ابتکاری</a:t>
            </a:r>
            <a:endParaRPr lang="en-US" sz="2400" b="1" dirty="0">
              <a:cs typeface="B Nazanin" panose="00000400000000000000" pitchFamily="2" charset="-78"/>
            </a:endParaRPr>
          </a:p>
        </p:txBody>
      </p:sp>
      <p:sp>
        <p:nvSpPr>
          <p:cNvPr id="38" name="Rounded Rectangle 37"/>
          <p:cNvSpPr/>
          <p:nvPr/>
        </p:nvSpPr>
        <p:spPr>
          <a:xfrm>
            <a:off x="1117561" y="3991079"/>
            <a:ext cx="10928963" cy="132657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rtl="1">
              <a:spcAft>
                <a:spcPts val="600"/>
              </a:spcAft>
            </a:pPr>
            <a:r>
              <a:rPr lang="fa-IR" sz="2300" b="1" dirty="0">
                <a:solidFill>
                  <a:schemeClr val="tx1"/>
                </a:solidFill>
                <a:cs typeface="B Nazanin" panose="00000400000000000000" pitchFamily="2" charset="-78"/>
              </a:rPr>
              <a:t>اختراعی آشکار به حساب می‌آید که: یک فرد با مهارت عادی در این حوزه، به کمک دانش پیشین تا تاریخ ارائه درخواست، تشخیص دهد که این اختراع، به کمک جابجایی یک یا چند مورد از آیتم‌های موجود در دانش پیشین موجود، یا ترکیب آن‌ها و یا اصلاح آن‌ها، بدست آمده است.</a:t>
            </a:r>
            <a:endParaRPr lang="en-US" sz="23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4265796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p:tgtEl>
                                          <p:spTgt spid="36"/>
                                        </p:tgtEl>
                                        <p:attrNameLst>
                                          <p:attrName>ppt_y</p:attrName>
                                        </p:attrNameLst>
                                      </p:cBhvr>
                                      <p:tavLst>
                                        <p:tav tm="0">
                                          <p:val>
                                            <p:strVal val="#ppt_y-#ppt_h*1.125000"/>
                                          </p:val>
                                        </p:tav>
                                        <p:tav tm="100000">
                                          <p:val>
                                            <p:strVal val="#ppt_y"/>
                                          </p:val>
                                        </p:tav>
                                      </p:tavLst>
                                    </p:anim>
                                    <p:animEffect transition="in" filter="wipe(down)">
                                      <p:cBhvr>
                                        <p:cTn id="8" dur="500"/>
                                        <p:tgtEl>
                                          <p:spTgt spid="36"/>
                                        </p:tgtEl>
                                      </p:cBhvr>
                                    </p:animEffect>
                                  </p:childTnLst>
                                </p:cTn>
                              </p:par>
                            </p:childTnLst>
                          </p:cTn>
                        </p:par>
                        <p:par>
                          <p:cTn id="9" fill="hold">
                            <p:stCondLst>
                              <p:cond delay="500"/>
                            </p:stCondLst>
                            <p:childTnLst>
                              <p:par>
                                <p:cTn id="10" presetID="41" presetClass="entr" presetSubtype="0" fill="hold" grpId="0" nodeType="afterEffect">
                                  <p:stCondLst>
                                    <p:cond delay="0"/>
                                  </p:stCondLst>
                                  <p:iterate type="lt">
                                    <p:tmPct val="10000"/>
                                  </p:iterate>
                                  <p:childTnLst>
                                    <p:set>
                                      <p:cBhvr>
                                        <p:cTn id="11" dur="1" fill="hold">
                                          <p:stCondLst>
                                            <p:cond delay="0"/>
                                          </p:stCondLst>
                                        </p:cTn>
                                        <p:tgtEl>
                                          <p:spTgt spid="35"/>
                                        </p:tgtEl>
                                        <p:attrNameLst>
                                          <p:attrName>style.visibility</p:attrName>
                                        </p:attrNameLst>
                                      </p:cBhvr>
                                      <p:to>
                                        <p:strVal val="visible"/>
                                      </p:to>
                                    </p:set>
                                    <p:anim calcmode="lin" valueType="num">
                                      <p:cBhvr>
                                        <p:cTn id="12"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5"/>
                                        </p:tgtEl>
                                        <p:attrNameLst>
                                          <p:attrName>ppt_y</p:attrName>
                                        </p:attrNameLst>
                                      </p:cBhvr>
                                      <p:tavLst>
                                        <p:tav tm="0">
                                          <p:val>
                                            <p:strVal val="#ppt_y"/>
                                          </p:val>
                                        </p:tav>
                                        <p:tav tm="100000">
                                          <p:val>
                                            <p:strVal val="#ppt_y"/>
                                          </p:val>
                                        </p:tav>
                                      </p:tavLst>
                                    </p:anim>
                                    <p:anim calcmode="lin" valueType="num">
                                      <p:cBhvr>
                                        <p:cTn id="14"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5"/>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8"/>
                                        </p:tgtEl>
                                        <p:attrNameLst>
                                          <p:attrName>style.visibility</p:attrName>
                                        </p:attrNameLst>
                                      </p:cBhvr>
                                      <p:to>
                                        <p:strVal val="visible"/>
                                      </p:to>
                                    </p:set>
                                    <p:anim calcmode="lin" valueType="num">
                                      <p:cBhvr additive="base">
                                        <p:cTn id="21" dur="500"/>
                                        <p:tgtEl>
                                          <p:spTgt spid="38"/>
                                        </p:tgtEl>
                                        <p:attrNameLst>
                                          <p:attrName>ppt_y</p:attrName>
                                        </p:attrNameLst>
                                      </p:cBhvr>
                                      <p:tavLst>
                                        <p:tav tm="0">
                                          <p:val>
                                            <p:strVal val="#ppt_y-#ppt_h*1.125000"/>
                                          </p:val>
                                        </p:tav>
                                        <p:tav tm="100000">
                                          <p:val>
                                            <p:strVal val="#ppt_y"/>
                                          </p:val>
                                        </p:tav>
                                      </p:tavLst>
                                    </p:anim>
                                    <p:animEffect transition="in" filter="wipe(down)">
                                      <p:cBhvr>
                                        <p:cTn id="2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54" t="3" r="6" b="34"/>
          <a:stretch/>
        </p:blipFill>
        <p:spPr>
          <a:xfrm>
            <a:off x="1537043" y="1698062"/>
            <a:ext cx="5124450" cy="5101701"/>
          </a:xfrm>
          <a:prstGeom prst="rect">
            <a:avLst/>
          </a:prstGeom>
        </p:spPr>
      </p:pic>
      <p:sp>
        <p:nvSpPr>
          <p:cNvPr id="23" name="Title 1"/>
          <p:cNvSpPr>
            <a:spLocks noGrp="1"/>
          </p:cNvSpPr>
          <p:nvPr>
            <p:ph type="title"/>
          </p:nvPr>
        </p:nvSpPr>
        <p:spPr>
          <a:xfrm>
            <a:off x="379658" y="472254"/>
            <a:ext cx="11811000" cy="1466677"/>
          </a:xfrm>
          <a:blipFill>
            <a:blip r:embed="rId4">
              <a:extLst>
                <a:ext uri="{BEBA8EAE-BF5A-486C-A8C5-ECC9F3942E4B}">
                  <a14:imgProps xmlns:a14="http://schemas.microsoft.com/office/drawing/2010/main">
                    <a14:imgLayer r:embed="rId5">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6">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6">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15</a:t>
            </a:r>
            <a:endParaRPr lang="en-US" dirty="0">
              <a:cs typeface="B Nazanin" panose="00000400000000000000" pitchFamily="2" charset="-78"/>
            </a:endParaRPr>
          </a:p>
        </p:txBody>
      </p:sp>
      <p:sp>
        <p:nvSpPr>
          <p:cNvPr id="4" name="Rectangle 3"/>
          <p:cNvSpPr/>
          <p:nvPr/>
        </p:nvSpPr>
        <p:spPr>
          <a:xfrm>
            <a:off x="6661493" y="2307490"/>
            <a:ext cx="5343194" cy="3200876"/>
          </a:xfrm>
          <a:prstGeom prst="rect">
            <a:avLst/>
          </a:prstGeom>
        </p:spPr>
        <p:txBody>
          <a:bodyPr wrap="none">
            <a:spAutoFit/>
          </a:bodyPr>
          <a:lstStyle/>
          <a:p>
            <a:pPr algn="r" rtl="1">
              <a:spcAft>
                <a:spcPts val="1200"/>
              </a:spcAft>
            </a:pPr>
            <a:r>
              <a:rPr lang="fa-IR" sz="2800" dirty="0">
                <a:solidFill>
                  <a:schemeClr val="accent2">
                    <a:lumMod val="50000"/>
                  </a:schemeClr>
                </a:solidFill>
                <a:latin typeface="Times New Roman" panose="02020603050405020304" pitchFamily="18" charset="0"/>
                <a:cs typeface="B Titr" panose="00000700000000000000" pitchFamily="2" charset="-78"/>
              </a:rPr>
              <a:t>عنوان اختراع: چراغ اضطراری چهارکاره</a:t>
            </a:r>
          </a:p>
          <a:p>
            <a:pPr algn="r" rtl="1">
              <a:spcAft>
                <a:spcPts val="1200"/>
              </a:spcAft>
            </a:pPr>
            <a:endParaRPr lang="fa-IR" sz="2800" dirty="0">
              <a:solidFill>
                <a:schemeClr val="accent2">
                  <a:lumMod val="50000"/>
                </a:schemeClr>
              </a:solidFill>
              <a:latin typeface="Times New Roman" panose="02020603050405020304" pitchFamily="18" charset="0"/>
              <a:cs typeface="B Titr" panose="00000700000000000000" pitchFamily="2" charset="-78"/>
            </a:endParaRPr>
          </a:p>
          <a:p>
            <a:pPr algn="r" rtl="1">
              <a:lnSpc>
                <a:spcPct val="150000"/>
              </a:lnSpc>
            </a:pPr>
            <a:r>
              <a:rPr lang="fa-IR" sz="2800" dirty="0">
                <a:solidFill>
                  <a:schemeClr val="accent2">
                    <a:lumMod val="50000"/>
                  </a:schemeClr>
                </a:solidFill>
                <a:effectLst>
                  <a:glow rad="101600">
                    <a:schemeClr val="accent2">
                      <a:satMod val="175000"/>
                      <a:alpha val="40000"/>
                    </a:schemeClr>
                  </a:glow>
                </a:effectLst>
                <a:latin typeface="Times New Roman" panose="02020603050405020304" pitchFamily="18" charset="0"/>
                <a:cs typeface="B Titr" panose="00000700000000000000" pitchFamily="2" charset="-78"/>
              </a:rPr>
              <a:t>آیا اختراع دارای نوآوری است؟</a:t>
            </a:r>
          </a:p>
          <a:p>
            <a:pPr algn="r" rtl="1">
              <a:lnSpc>
                <a:spcPct val="150000"/>
              </a:lnSpc>
            </a:pPr>
            <a:r>
              <a:rPr lang="fa-IR" sz="2800" dirty="0">
                <a:solidFill>
                  <a:schemeClr val="accent2">
                    <a:lumMod val="50000"/>
                  </a:schemeClr>
                </a:solidFill>
                <a:effectLst>
                  <a:glow rad="101600">
                    <a:schemeClr val="accent6">
                      <a:satMod val="175000"/>
                      <a:alpha val="40000"/>
                    </a:schemeClr>
                  </a:glow>
                </a:effectLst>
                <a:latin typeface="Times New Roman" panose="02020603050405020304" pitchFamily="18" charset="0"/>
                <a:cs typeface="B Titr" panose="00000700000000000000" pitchFamily="2" charset="-78"/>
              </a:rPr>
              <a:t>آیا اختراع دارای گام ابتکاری است؟</a:t>
            </a:r>
          </a:p>
          <a:p>
            <a:pPr algn="r" rtl="1">
              <a:lnSpc>
                <a:spcPct val="150000"/>
              </a:lnSpc>
            </a:pPr>
            <a:r>
              <a:rPr lang="fa-IR"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rPr>
              <a:t>آیا اختراع دارای کاربرد صنعتی است؟</a:t>
            </a:r>
            <a:endParaRPr lang="en-US"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endParaRPr>
          </a:p>
        </p:txBody>
      </p:sp>
    </p:spTree>
    <p:extLst>
      <p:ext uri="{BB962C8B-B14F-4D97-AF65-F5344CB8AC3E}">
        <p14:creationId xmlns:p14="http://schemas.microsoft.com/office/powerpoint/2010/main" val="680420587"/>
      </p:ext>
    </p:extLst>
  </p:cSld>
  <p:clrMapOvr>
    <a:masterClrMapping/>
  </p:clrMapOvr>
  <p:transition spd="med">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a:stretch>
            <a:fillRect/>
          </a:stretch>
        </p:blipFill>
        <p:spPr>
          <a:xfrm>
            <a:off x="958389" y="2684918"/>
            <a:ext cx="5924550" cy="3434351"/>
          </a:xfrm>
          <a:prstGeom prst="rect">
            <a:avLst/>
          </a:prstGeom>
        </p:spPr>
      </p:pic>
      <p:sp>
        <p:nvSpPr>
          <p:cNvPr id="23" name="Title 1"/>
          <p:cNvSpPr>
            <a:spLocks noGrp="1"/>
          </p:cNvSpPr>
          <p:nvPr>
            <p:ph type="title"/>
          </p:nvPr>
        </p:nvSpPr>
        <p:spPr>
          <a:xfrm>
            <a:off x="379658" y="472254"/>
            <a:ext cx="11811000" cy="1466677"/>
          </a:xfrm>
          <a:blipFill>
            <a:blip r:embed="rId4">
              <a:extLst>
                <a:ext uri="{BEBA8EAE-BF5A-486C-A8C5-ECC9F3942E4B}">
                  <a14:imgProps xmlns:a14="http://schemas.microsoft.com/office/drawing/2010/main">
                    <a14:imgLayer r:embed="rId5">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6">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6">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16</a:t>
            </a:r>
            <a:endParaRPr lang="en-US" dirty="0">
              <a:cs typeface="B Nazanin" panose="00000400000000000000" pitchFamily="2" charset="-78"/>
            </a:endParaRPr>
          </a:p>
        </p:txBody>
      </p:sp>
      <p:sp>
        <p:nvSpPr>
          <p:cNvPr id="12" name="Rectangle 11"/>
          <p:cNvSpPr/>
          <p:nvPr/>
        </p:nvSpPr>
        <p:spPr>
          <a:xfrm>
            <a:off x="1352452" y="2066659"/>
            <a:ext cx="3429144" cy="461665"/>
          </a:xfrm>
          <a:prstGeom prst="rect">
            <a:avLst/>
          </a:prstGeom>
        </p:spPr>
        <p:txBody>
          <a:bodyPr wrap="none">
            <a:spAutoFit/>
          </a:bodyPr>
          <a:lstStyle/>
          <a:p>
            <a:r>
              <a:rPr lang="en-US" sz="2400" b="1" dirty="0"/>
              <a:t>Teapot with two spout</a:t>
            </a:r>
          </a:p>
        </p:txBody>
      </p:sp>
      <p:pic>
        <p:nvPicPr>
          <p:cNvPr id="4" name="Picture 3"/>
          <p:cNvPicPr>
            <a:picLocks noChangeAspect="1"/>
          </p:cNvPicPr>
          <p:nvPr/>
        </p:nvPicPr>
        <p:blipFill>
          <a:blip r:embed="rId8"/>
          <a:stretch>
            <a:fillRect/>
          </a:stretch>
        </p:blipFill>
        <p:spPr>
          <a:xfrm>
            <a:off x="7425767" y="4298915"/>
            <a:ext cx="3478741" cy="2365120"/>
          </a:xfrm>
          <a:prstGeom prst="rect">
            <a:avLst/>
          </a:prstGeom>
        </p:spPr>
      </p:pic>
      <p:sp>
        <p:nvSpPr>
          <p:cNvPr id="5" name="Rectangle 4"/>
          <p:cNvSpPr/>
          <p:nvPr/>
        </p:nvSpPr>
        <p:spPr>
          <a:xfrm>
            <a:off x="5855208" y="1989391"/>
            <a:ext cx="6096000" cy="1977464"/>
          </a:xfrm>
          <a:prstGeom prst="rect">
            <a:avLst/>
          </a:prstGeom>
        </p:spPr>
        <p:txBody>
          <a:bodyPr>
            <a:spAutoFit/>
          </a:bodyPr>
          <a:lstStyle/>
          <a:p>
            <a:pPr algn="r" rtl="1">
              <a:lnSpc>
                <a:spcPct val="150000"/>
              </a:lnSpc>
            </a:pPr>
            <a:r>
              <a:rPr lang="fa-IR" sz="2800" dirty="0">
                <a:solidFill>
                  <a:schemeClr val="accent2">
                    <a:lumMod val="50000"/>
                  </a:schemeClr>
                </a:solidFill>
                <a:effectLst>
                  <a:glow rad="101600">
                    <a:schemeClr val="accent2">
                      <a:satMod val="175000"/>
                      <a:alpha val="40000"/>
                    </a:schemeClr>
                  </a:glow>
                </a:effectLst>
                <a:latin typeface="Times New Roman" panose="02020603050405020304" pitchFamily="18" charset="0"/>
                <a:cs typeface="B Titr" panose="00000700000000000000" pitchFamily="2" charset="-78"/>
              </a:rPr>
              <a:t>آیا اختراع دارای نوآوری است؟</a:t>
            </a:r>
          </a:p>
          <a:p>
            <a:pPr algn="r" rtl="1">
              <a:lnSpc>
                <a:spcPct val="150000"/>
              </a:lnSpc>
            </a:pPr>
            <a:r>
              <a:rPr lang="fa-IR" sz="2800" dirty="0">
                <a:solidFill>
                  <a:schemeClr val="accent2">
                    <a:lumMod val="50000"/>
                  </a:schemeClr>
                </a:solidFill>
                <a:effectLst>
                  <a:glow rad="101600">
                    <a:schemeClr val="accent6">
                      <a:satMod val="175000"/>
                      <a:alpha val="40000"/>
                    </a:schemeClr>
                  </a:glow>
                </a:effectLst>
                <a:latin typeface="Times New Roman" panose="02020603050405020304" pitchFamily="18" charset="0"/>
                <a:cs typeface="B Titr" panose="00000700000000000000" pitchFamily="2" charset="-78"/>
              </a:rPr>
              <a:t>آیا اختراع دارای گام ابتکاری است؟</a:t>
            </a:r>
          </a:p>
          <a:p>
            <a:pPr algn="r" rtl="1">
              <a:lnSpc>
                <a:spcPct val="150000"/>
              </a:lnSpc>
            </a:pPr>
            <a:r>
              <a:rPr lang="fa-IR"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rPr>
              <a:t>آیا اختراع دارای کاربرد صنعتی است؟</a:t>
            </a:r>
            <a:endParaRPr lang="en-US"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endParaRPr>
          </a:p>
        </p:txBody>
      </p:sp>
    </p:spTree>
    <p:extLst>
      <p:ext uri="{BB962C8B-B14F-4D97-AF65-F5344CB8AC3E}">
        <p14:creationId xmlns:p14="http://schemas.microsoft.com/office/powerpoint/2010/main" val="4143383620"/>
      </p:ext>
    </p:extLst>
  </p:cSld>
  <p:clrMapOvr>
    <a:masterClrMapping/>
  </p:clrMapOvr>
  <p:transition spd="med">
    <p:pull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17</a:t>
            </a:r>
            <a:endParaRPr lang="en-US" dirty="0">
              <a:cs typeface="B Nazanin" panose="00000400000000000000" pitchFamily="2" charset="-78"/>
            </a:endParaRPr>
          </a:p>
        </p:txBody>
      </p:sp>
      <p:sp>
        <p:nvSpPr>
          <p:cNvPr id="12" name="Rectangle 11"/>
          <p:cNvSpPr/>
          <p:nvPr/>
        </p:nvSpPr>
        <p:spPr>
          <a:xfrm>
            <a:off x="1352452" y="2066659"/>
            <a:ext cx="3695242" cy="461665"/>
          </a:xfrm>
          <a:prstGeom prst="rect">
            <a:avLst/>
          </a:prstGeom>
        </p:spPr>
        <p:txBody>
          <a:bodyPr wrap="none">
            <a:spAutoFit/>
          </a:bodyPr>
          <a:lstStyle/>
          <a:p>
            <a:r>
              <a:rPr lang="en-US" sz="2400" b="1" dirty="0"/>
              <a:t>Teapot with two spouts</a:t>
            </a:r>
          </a:p>
        </p:txBody>
      </p:sp>
      <p:sp>
        <p:nvSpPr>
          <p:cNvPr id="5" name="Rectangle 4"/>
          <p:cNvSpPr/>
          <p:nvPr/>
        </p:nvSpPr>
        <p:spPr>
          <a:xfrm>
            <a:off x="5855208" y="1989391"/>
            <a:ext cx="6096000" cy="1977464"/>
          </a:xfrm>
          <a:prstGeom prst="rect">
            <a:avLst/>
          </a:prstGeom>
        </p:spPr>
        <p:txBody>
          <a:bodyPr>
            <a:spAutoFit/>
          </a:bodyPr>
          <a:lstStyle/>
          <a:p>
            <a:pPr algn="r" rtl="1">
              <a:lnSpc>
                <a:spcPct val="150000"/>
              </a:lnSpc>
            </a:pPr>
            <a:r>
              <a:rPr lang="fa-IR" sz="2800" dirty="0">
                <a:solidFill>
                  <a:schemeClr val="accent2">
                    <a:lumMod val="50000"/>
                  </a:schemeClr>
                </a:solidFill>
                <a:effectLst>
                  <a:glow rad="101600">
                    <a:schemeClr val="accent2">
                      <a:satMod val="175000"/>
                      <a:alpha val="40000"/>
                    </a:schemeClr>
                  </a:glow>
                </a:effectLst>
                <a:latin typeface="Times New Roman" panose="02020603050405020304" pitchFamily="18" charset="0"/>
                <a:cs typeface="B Titr" panose="00000700000000000000" pitchFamily="2" charset="-78"/>
              </a:rPr>
              <a:t>آیا اختراع دارای نوآوری است؟</a:t>
            </a:r>
          </a:p>
          <a:p>
            <a:pPr algn="r" rtl="1">
              <a:lnSpc>
                <a:spcPct val="150000"/>
              </a:lnSpc>
            </a:pPr>
            <a:r>
              <a:rPr lang="fa-IR" sz="2800" dirty="0">
                <a:solidFill>
                  <a:schemeClr val="accent2">
                    <a:lumMod val="50000"/>
                  </a:schemeClr>
                </a:solidFill>
                <a:effectLst>
                  <a:glow rad="101600">
                    <a:schemeClr val="accent6">
                      <a:satMod val="175000"/>
                      <a:alpha val="40000"/>
                    </a:schemeClr>
                  </a:glow>
                </a:effectLst>
                <a:latin typeface="Times New Roman" panose="02020603050405020304" pitchFamily="18" charset="0"/>
                <a:cs typeface="B Titr" panose="00000700000000000000" pitchFamily="2" charset="-78"/>
              </a:rPr>
              <a:t>آیا اختراع دارای گام ابتکاری است؟</a:t>
            </a:r>
          </a:p>
          <a:p>
            <a:pPr algn="r" rtl="1">
              <a:lnSpc>
                <a:spcPct val="150000"/>
              </a:lnSpc>
            </a:pPr>
            <a:r>
              <a:rPr lang="fa-IR"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rPr>
              <a:t>آیا اختراع دارای کاربرد صنعتی است؟</a:t>
            </a:r>
            <a:endParaRPr lang="en-US" sz="2800" dirty="0">
              <a:solidFill>
                <a:schemeClr val="accent2">
                  <a:lumMod val="50000"/>
                </a:schemeClr>
              </a:solidFill>
              <a:effectLst>
                <a:glow rad="228600">
                  <a:schemeClr val="accent4">
                    <a:satMod val="175000"/>
                    <a:alpha val="40000"/>
                  </a:schemeClr>
                </a:glow>
              </a:effectLst>
              <a:latin typeface="Times New Roman" panose="02020603050405020304" pitchFamily="18" charset="0"/>
              <a:cs typeface="B Titr" panose="00000700000000000000" pitchFamily="2" charset="-78"/>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86656" y="2819876"/>
            <a:ext cx="5099894" cy="3676174"/>
          </a:xfrm>
          <a:prstGeom prst="rect">
            <a:avLst/>
          </a:prstGeom>
        </p:spPr>
      </p:pic>
    </p:spTree>
    <p:extLst>
      <p:ext uri="{BB962C8B-B14F-4D97-AF65-F5344CB8AC3E}">
        <p14:creationId xmlns:p14="http://schemas.microsoft.com/office/powerpoint/2010/main" val="3979284078"/>
      </p:ext>
    </p:extLst>
  </p:cSld>
  <p:clrMapOvr>
    <a:masterClrMapping/>
  </p:clrMapOvr>
  <p:transition spd="med">
    <p:pull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3242595" y="3824953"/>
            <a:ext cx="2636001" cy="2779382"/>
          </a:xfrm>
          <a:prstGeom prst="rect">
            <a:avLst/>
          </a:prstGeom>
        </p:spPr>
      </p:pic>
      <p:sp>
        <p:nvSpPr>
          <p:cNvPr id="23" name="Title 1"/>
          <p:cNvSpPr>
            <a:spLocks noGrp="1"/>
          </p:cNvSpPr>
          <p:nvPr>
            <p:ph type="title"/>
          </p:nvPr>
        </p:nvSpPr>
        <p:spPr>
          <a:xfrm>
            <a:off x="379658" y="472254"/>
            <a:ext cx="11811000" cy="1466677"/>
          </a:xfrm>
          <a:blipFill>
            <a:blip r:embed="rId4">
              <a:extLst>
                <a:ext uri="{BEBA8EAE-BF5A-486C-A8C5-ECC9F3942E4B}">
                  <a14:imgProps xmlns:a14="http://schemas.microsoft.com/office/drawing/2010/main">
                    <a14:imgLayer r:embed="rId5">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6">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6">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18</a:t>
            </a:r>
            <a:endParaRPr lang="en-US" dirty="0">
              <a:cs typeface="B Nazanin" panose="00000400000000000000" pitchFamily="2" charset="-78"/>
            </a:endParaRPr>
          </a:p>
        </p:txBody>
      </p:sp>
      <p:sp>
        <p:nvSpPr>
          <p:cNvPr id="2" name="Rectangle 1"/>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5" name="Picture 4"/>
          <p:cNvPicPr>
            <a:picLocks noChangeAspect="1"/>
          </p:cNvPicPr>
          <p:nvPr/>
        </p:nvPicPr>
        <p:blipFill>
          <a:blip r:embed="rId8"/>
          <a:stretch>
            <a:fillRect/>
          </a:stretch>
        </p:blipFill>
        <p:spPr>
          <a:xfrm>
            <a:off x="1117562" y="2657227"/>
            <a:ext cx="2347886" cy="2309522"/>
          </a:xfrm>
          <a:prstGeom prst="rect">
            <a:avLst/>
          </a:prstGeom>
        </p:spPr>
      </p:pic>
      <p:sp>
        <p:nvSpPr>
          <p:cNvPr id="6" name="Rectangle 5"/>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7" name="Rectangle 6"/>
          <p:cNvSpPr/>
          <p:nvPr/>
        </p:nvSpPr>
        <p:spPr>
          <a:xfrm>
            <a:off x="6027635" y="2058810"/>
            <a:ext cx="6096000" cy="4247317"/>
          </a:xfrm>
          <a:prstGeom prst="rect">
            <a:avLst/>
          </a:prstGeom>
        </p:spPr>
        <p:txBody>
          <a:bodyPr>
            <a:spAutoFit/>
          </a:bodyPr>
          <a:lstStyle/>
          <a:p>
            <a:r>
              <a:rPr lang="en-US" dirty="0"/>
              <a:t>The present invention relates to a </a:t>
            </a:r>
            <a:r>
              <a:rPr lang="en-US" b="1" dirty="0"/>
              <a:t>shoe for a bicycle </a:t>
            </a:r>
            <a:r>
              <a:rPr lang="en-US" dirty="0"/>
              <a:t>wherein a shoe can be easily coupled to a bicycle pedal and can be conveniently separated from the pedal even without the installation of a toe clip for enabling a shoe to be inserted into a bicycle pedal. The shoe for a bicycle is formed in such a way that </a:t>
            </a:r>
            <a:r>
              <a:rPr lang="en-US" b="1" dirty="0"/>
              <a:t>the front portion of a sole provided beneath a main body of a shoe is high and the back portion gradually becomes lower than the front portion, </a:t>
            </a:r>
            <a:r>
              <a:rPr lang="en-US" dirty="0"/>
              <a:t>and a coupling groove is formed beneath the front portion of the sole so as to allow a pedal to be coupled or separated. Even if a toe clip for enabling a shoe to be inserted into a bicycle pedal is not installed, a shoe can be easily coupled to a bicycle pedal and can be conveniently separated from the pedal.</a:t>
            </a:r>
          </a:p>
        </p:txBody>
      </p:sp>
    </p:spTree>
    <p:extLst>
      <p:ext uri="{BB962C8B-B14F-4D97-AF65-F5344CB8AC3E}">
        <p14:creationId xmlns:p14="http://schemas.microsoft.com/office/powerpoint/2010/main" val="3582806498"/>
      </p:ext>
    </p:extLst>
  </p:cSld>
  <p:clrMapOvr>
    <a:masterClrMapping/>
  </p:clrMapOvr>
  <p:transition spd="med">
    <p:pull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19</a:t>
            </a:r>
            <a:endParaRPr lang="en-US" dirty="0">
              <a:cs typeface="B Nazanin" panose="00000400000000000000" pitchFamily="2" charset="-78"/>
            </a:endParaRPr>
          </a:p>
        </p:txBody>
      </p:sp>
      <p:sp>
        <p:nvSpPr>
          <p:cNvPr id="2" name="Rectangle 1"/>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4" name="Picture 3"/>
          <p:cNvPicPr>
            <a:picLocks noChangeAspect="1"/>
          </p:cNvPicPr>
          <p:nvPr/>
        </p:nvPicPr>
        <p:blipFill>
          <a:blip r:embed="rId7"/>
          <a:stretch>
            <a:fillRect/>
          </a:stretch>
        </p:blipFill>
        <p:spPr>
          <a:xfrm>
            <a:off x="1891954" y="2772727"/>
            <a:ext cx="3003886" cy="1734639"/>
          </a:xfrm>
          <a:prstGeom prst="rect">
            <a:avLst/>
          </a:prstGeom>
        </p:spPr>
      </p:pic>
      <p:sp>
        <p:nvSpPr>
          <p:cNvPr id="6" name="Rectangle 5"/>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7" name="Rectangle 6"/>
          <p:cNvSpPr/>
          <p:nvPr/>
        </p:nvSpPr>
        <p:spPr>
          <a:xfrm>
            <a:off x="6094658" y="1883464"/>
            <a:ext cx="6096000" cy="2308324"/>
          </a:xfrm>
          <a:prstGeom prst="rect">
            <a:avLst/>
          </a:prstGeom>
        </p:spPr>
        <p:txBody>
          <a:bodyPr>
            <a:spAutoFit/>
          </a:bodyPr>
          <a:lstStyle/>
          <a:p>
            <a:r>
              <a:rPr lang="en-US" altLang="ko-KR" b="1" dirty="0"/>
              <a:t>Claims </a:t>
            </a:r>
            <a:endParaRPr lang="en-US" b="1" dirty="0"/>
          </a:p>
          <a:p>
            <a:r>
              <a:rPr lang="en-US" altLang="ko-KR" dirty="0"/>
              <a:t>Claim 1 </a:t>
            </a:r>
            <a:endParaRPr lang="en-US" dirty="0"/>
          </a:p>
          <a:p>
            <a:r>
              <a:rPr lang="en-US" altLang="ko-KR" dirty="0"/>
              <a:t>In a typical shoe, </a:t>
            </a:r>
            <a:r>
              <a:rPr lang="en-US" altLang="ko-KR" dirty="0">
                <a:solidFill>
                  <a:srgbClr val="FF9900"/>
                </a:solidFill>
              </a:rPr>
              <a:t>a shoe sole installed at a bottom portion of a shoe body has a high front side and a rear side that is lower than the front side, </a:t>
            </a:r>
            <a:r>
              <a:rPr lang="en-US" altLang="ko-KR" dirty="0">
                <a:solidFill>
                  <a:srgbClr val="FF0000"/>
                </a:solidFill>
              </a:rPr>
              <a:t>and a coupling groove is formed at a lower portion of a front portion of the shoe sole so that a bicycle pedal can be coupled and separated. </a:t>
            </a:r>
            <a:endParaRPr lang="en-US" dirty="0">
              <a:solidFill>
                <a:srgbClr val="FF0000"/>
              </a:solidFill>
            </a:endParaRPr>
          </a:p>
        </p:txBody>
      </p:sp>
      <p:pic>
        <p:nvPicPr>
          <p:cNvPr id="8" name="Picture 7"/>
          <p:cNvPicPr>
            <a:picLocks noChangeAspect="1"/>
          </p:cNvPicPr>
          <p:nvPr/>
        </p:nvPicPr>
        <p:blipFill>
          <a:blip r:embed="rId8"/>
          <a:stretch>
            <a:fillRect/>
          </a:stretch>
        </p:blipFill>
        <p:spPr>
          <a:xfrm>
            <a:off x="2072720" y="5361473"/>
            <a:ext cx="2928564" cy="1443585"/>
          </a:xfrm>
          <a:prstGeom prst="rect">
            <a:avLst/>
          </a:prstGeom>
        </p:spPr>
      </p:pic>
      <p:sp>
        <p:nvSpPr>
          <p:cNvPr id="17" name="Rectangle 16"/>
          <p:cNvSpPr/>
          <p:nvPr/>
        </p:nvSpPr>
        <p:spPr>
          <a:xfrm>
            <a:off x="1395786" y="4704494"/>
            <a:ext cx="3610284" cy="369332"/>
          </a:xfrm>
          <a:prstGeom prst="rect">
            <a:avLst/>
          </a:prstGeom>
        </p:spPr>
        <p:txBody>
          <a:bodyPr wrap="none">
            <a:spAutoFit/>
          </a:bodyPr>
          <a:lstStyle/>
          <a:p>
            <a:r>
              <a:rPr lang="en-US" b="1" dirty="0"/>
              <a:t>US 4662090 A - BICYCLE SHOE</a:t>
            </a:r>
          </a:p>
        </p:txBody>
      </p:sp>
      <p:sp>
        <p:nvSpPr>
          <p:cNvPr id="18" name="Rectangle 17"/>
          <p:cNvSpPr/>
          <p:nvPr/>
        </p:nvSpPr>
        <p:spPr>
          <a:xfrm>
            <a:off x="1439120" y="5073826"/>
            <a:ext cx="4195764" cy="369332"/>
          </a:xfrm>
          <a:prstGeom prst="rect">
            <a:avLst/>
          </a:prstGeom>
        </p:spPr>
        <p:txBody>
          <a:bodyPr wrap="none">
            <a:spAutoFit/>
          </a:bodyPr>
          <a:lstStyle/>
          <a:p>
            <a:r>
              <a:rPr lang="en-US" dirty="0"/>
              <a:t>International Filing Date: Mar 17, 1986</a:t>
            </a:r>
          </a:p>
        </p:txBody>
      </p:sp>
      <p:sp>
        <p:nvSpPr>
          <p:cNvPr id="11" name="Rectangle 10"/>
          <p:cNvSpPr/>
          <p:nvPr/>
        </p:nvSpPr>
        <p:spPr>
          <a:xfrm>
            <a:off x="6739890" y="4991557"/>
            <a:ext cx="4891278" cy="646331"/>
          </a:xfrm>
          <a:prstGeom prst="rect">
            <a:avLst/>
          </a:prstGeom>
        </p:spPr>
        <p:txBody>
          <a:bodyPr wrap="square">
            <a:spAutoFit/>
          </a:bodyPr>
          <a:lstStyle/>
          <a:p>
            <a:pPr algn="r"/>
            <a:r>
              <a:rPr lang="fa-IR" dirty="0">
                <a:solidFill>
                  <a:schemeClr val="accent2">
                    <a:lumMod val="50000"/>
                  </a:schemeClr>
                </a:solidFill>
                <a:cs typeface="B Titr" panose="00000700000000000000" pitchFamily="2" charset="-78"/>
              </a:rPr>
              <a:t>ادعای 1 با استناد به اختراع نام برده، دارای نوآوری است اما گام ابتکاری ندارد.</a:t>
            </a:r>
            <a:endParaRPr lang="en-US"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1082842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27853" y="113693"/>
            <a:ext cx="12164147" cy="601362"/>
          </a:xfrm>
          <a:prstGeom prst="rect">
            <a:avLst/>
          </a:prstGeom>
          <a:blipFill>
            <a:blip r:embed="rId3">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2" name="Rounded Rectangle 11"/>
          <p:cNvSpPr/>
          <p:nvPr/>
        </p:nvSpPr>
        <p:spPr>
          <a:xfrm>
            <a:off x="1711235" y="3248026"/>
            <a:ext cx="7880439"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dirty="0">
                <a:solidFill>
                  <a:schemeClr val="accent2">
                    <a:lumMod val="50000"/>
                  </a:schemeClr>
                </a:solidFill>
                <a:cs typeface="B Titr" panose="00000700000000000000" pitchFamily="2" charset="-78"/>
              </a:rPr>
              <a:t>تعریف </a:t>
            </a:r>
            <a:r>
              <a:rPr lang="en-US" sz="2400" b="1" dirty="0">
                <a:solidFill>
                  <a:schemeClr val="accent2">
                    <a:lumMod val="50000"/>
                  </a:schemeClr>
                </a:solidFill>
                <a:cs typeface="B Titr" panose="00000700000000000000" pitchFamily="2" charset="-78"/>
              </a:rPr>
              <a:t>Patent</a:t>
            </a:r>
            <a:r>
              <a:rPr lang="fa-IR" sz="2400" dirty="0">
                <a:solidFill>
                  <a:schemeClr val="accent2">
                    <a:lumMod val="50000"/>
                  </a:schemeClr>
                </a:solidFill>
                <a:cs typeface="B Titr" panose="00000700000000000000" pitchFamily="2" charset="-78"/>
              </a:rPr>
              <a:t> (گواهینامه ثبت اختراع)؛ ساختار و ویژگی</a:t>
            </a:r>
            <a:r>
              <a:rPr lang="fa-IR" sz="2400" dirty="0"/>
              <a:t>­</a:t>
            </a:r>
            <a:r>
              <a:rPr lang="fa-IR" sz="2400" dirty="0">
                <a:solidFill>
                  <a:schemeClr val="accent2">
                    <a:lumMod val="50000"/>
                  </a:schemeClr>
                </a:solidFill>
                <a:cs typeface="B Titr" panose="00000700000000000000" pitchFamily="2" charset="-78"/>
              </a:rPr>
              <a:t>های آن</a:t>
            </a:r>
            <a:endParaRPr lang="en-US" sz="2400" dirty="0">
              <a:solidFill>
                <a:schemeClr val="accent2">
                  <a:lumMod val="50000"/>
                </a:schemeClr>
              </a:solidFill>
              <a:cs typeface="B Titr" panose="00000700000000000000" pitchFamily="2" charset="-78"/>
            </a:endParaRPr>
          </a:p>
        </p:txBody>
      </p:sp>
      <p:sp>
        <p:nvSpPr>
          <p:cNvPr id="4" name="Rounded Rectangle 3"/>
          <p:cNvSpPr/>
          <p:nvPr/>
        </p:nvSpPr>
        <p:spPr>
          <a:xfrm>
            <a:off x="4994366" y="1033230"/>
            <a:ext cx="6094694" cy="1082911"/>
          </a:xfrm>
          <a:prstGeom prst="roundRect">
            <a:avLst/>
          </a:prstGeom>
          <a:blipFill>
            <a:blip r:embed="rId4"/>
            <a:tile tx="0" ty="0" sx="100000" sy="100000" flip="none" algn="tl"/>
          </a:blipFill>
          <a:ln>
            <a:solidFill>
              <a:schemeClr val="accent2"/>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a-IR" sz="5400" dirty="0">
                <a:solidFill>
                  <a:schemeClr val="accent2">
                    <a:lumMod val="75000"/>
                  </a:schemeClr>
                </a:solidFill>
                <a:effectLst>
                  <a:glow rad="101600">
                    <a:schemeClr val="bg1">
                      <a:alpha val="60000"/>
                    </a:schemeClr>
                  </a:glow>
                </a:effectLst>
                <a:cs typeface="B Titr" panose="00000700000000000000" pitchFamily="2" charset="-78"/>
              </a:rPr>
              <a:t>آنچه خواهیم گفت</a:t>
            </a:r>
            <a:endParaRPr lang="en-US" sz="5400" dirty="0">
              <a:solidFill>
                <a:schemeClr val="accent2">
                  <a:lumMod val="75000"/>
                </a:schemeClr>
              </a:solidFill>
              <a:effectLst>
                <a:glow rad="101600">
                  <a:schemeClr val="bg1">
                    <a:alpha val="60000"/>
                  </a:schemeClr>
                </a:glow>
              </a:effectLst>
              <a:cs typeface="B Titr" panose="00000700000000000000" pitchFamily="2" charset="-78"/>
            </a:endParaRPr>
          </a:p>
        </p:txBody>
      </p:sp>
      <p:cxnSp>
        <p:nvCxnSpPr>
          <p:cNvPr id="6" name="Straight Connector 5"/>
          <p:cNvCxnSpPr/>
          <p:nvPr/>
        </p:nvCxnSpPr>
        <p:spPr>
          <a:xfrm flipH="1">
            <a:off x="10553697" y="2246811"/>
            <a:ext cx="2" cy="395396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9591675" y="3581400"/>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9591675" y="4448175"/>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591675" y="5334000"/>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1711234" y="2434317"/>
            <a:ext cx="7880439"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dirty="0">
                <a:solidFill>
                  <a:schemeClr val="accent2">
                    <a:lumMod val="50000"/>
                  </a:schemeClr>
                </a:solidFill>
                <a:cs typeface="B Titr" panose="00000700000000000000" pitchFamily="2" charset="-78"/>
              </a:rPr>
              <a:t>مفهوم اختراع در حوزه مالکیت فکری و روش حفاظت از ایده اختراعی</a:t>
            </a:r>
            <a:endParaRPr lang="en-US" sz="2400" dirty="0">
              <a:solidFill>
                <a:schemeClr val="accent2">
                  <a:lumMod val="50000"/>
                </a:schemeClr>
              </a:solidFill>
              <a:cs typeface="B Titr" panose="00000700000000000000" pitchFamily="2" charset="-78"/>
            </a:endParaRPr>
          </a:p>
        </p:txBody>
      </p:sp>
      <p:sp>
        <p:nvSpPr>
          <p:cNvPr id="14" name="Rounded Rectangle 13"/>
          <p:cNvSpPr/>
          <p:nvPr/>
        </p:nvSpPr>
        <p:spPr>
          <a:xfrm>
            <a:off x="1711233" y="5010150"/>
            <a:ext cx="7880439"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dirty="0">
                <a:solidFill>
                  <a:schemeClr val="accent2">
                    <a:lumMod val="50000"/>
                  </a:schemeClr>
                </a:solidFill>
                <a:cs typeface="B Titr" panose="00000700000000000000" pitchFamily="2" charset="-78"/>
              </a:rPr>
              <a:t>معرفی معیارهای لازم و کافی برای </a:t>
            </a:r>
            <a:r>
              <a:rPr lang="en-US" sz="2400" b="1" dirty="0">
                <a:solidFill>
                  <a:schemeClr val="accent2">
                    <a:lumMod val="50000"/>
                  </a:schemeClr>
                </a:solidFill>
                <a:cs typeface="B Titr" panose="00000700000000000000" pitchFamily="2" charset="-78"/>
              </a:rPr>
              <a:t>Patent</a:t>
            </a:r>
            <a:r>
              <a:rPr lang="fa-IR" sz="2400" dirty="0">
                <a:solidFill>
                  <a:schemeClr val="accent2">
                    <a:lumMod val="50000"/>
                  </a:schemeClr>
                </a:solidFill>
                <a:cs typeface="B Titr" panose="00000700000000000000" pitchFamily="2" charset="-78"/>
              </a:rPr>
              <a:t> </a:t>
            </a:r>
            <a:r>
              <a:rPr lang="fa-IR" sz="2400" dirty="0"/>
              <a:t>­</a:t>
            </a:r>
            <a:r>
              <a:rPr lang="fa-IR" sz="2400" dirty="0">
                <a:solidFill>
                  <a:schemeClr val="accent2">
                    <a:lumMod val="50000"/>
                  </a:schemeClr>
                </a:solidFill>
                <a:cs typeface="B Titr" panose="00000700000000000000" pitchFamily="2" charset="-78"/>
              </a:rPr>
              <a:t>شدن ایده اختراعی</a:t>
            </a:r>
            <a:endParaRPr lang="en-US" sz="2400" dirty="0">
              <a:solidFill>
                <a:schemeClr val="accent2">
                  <a:lumMod val="50000"/>
                </a:schemeClr>
              </a:solidFill>
              <a:cs typeface="B Titr" panose="00000700000000000000" pitchFamily="2" charset="-78"/>
            </a:endParaRPr>
          </a:p>
        </p:txBody>
      </p:sp>
      <p:cxnSp>
        <p:nvCxnSpPr>
          <p:cNvPr id="16" name="Straight Connector 15"/>
          <p:cNvCxnSpPr/>
          <p:nvPr/>
        </p:nvCxnSpPr>
        <p:spPr>
          <a:xfrm flipH="1">
            <a:off x="9583988" y="2789944"/>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1711233" y="4122963"/>
            <a:ext cx="7880439"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dirty="0">
                <a:solidFill>
                  <a:schemeClr val="accent2">
                    <a:lumMod val="50000"/>
                  </a:schemeClr>
                </a:solidFill>
                <a:cs typeface="B Titr" panose="00000700000000000000" pitchFamily="2" charset="-78"/>
              </a:rPr>
              <a:t>مزایای ثبت اختراع و دریافت </a:t>
            </a:r>
            <a:r>
              <a:rPr lang="en-US" sz="2400" b="1" dirty="0">
                <a:solidFill>
                  <a:schemeClr val="accent2">
                    <a:lumMod val="50000"/>
                  </a:schemeClr>
                </a:solidFill>
                <a:cs typeface="B Titr" panose="00000700000000000000" pitchFamily="2" charset="-78"/>
              </a:rPr>
              <a:t>Patent</a:t>
            </a:r>
            <a:r>
              <a:rPr lang="fa-IR" sz="2400" dirty="0">
                <a:solidFill>
                  <a:schemeClr val="accent2">
                    <a:lumMod val="50000"/>
                  </a:schemeClr>
                </a:solidFill>
                <a:cs typeface="B Titr" panose="00000700000000000000" pitchFamily="2" charset="-78"/>
              </a:rPr>
              <a:t> (دلایل ثبت یا عدم ثبت اختراع)</a:t>
            </a:r>
            <a:endParaRPr lang="en-US" sz="2400" dirty="0">
              <a:solidFill>
                <a:schemeClr val="accent2">
                  <a:lumMod val="50000"/>
                </a:schemeClr>
              </a:solidFill>
              <a:cs typeface="B Titr" panose="00000700000000000000" pitchFamily="2" charset="-78"/>
            </a:endParaRPr>
          </a:p>
        </p:txBody>
      </p:sp>
      <p:cxnSp>
        <p:nvCxnSpPr>
          <p:cNvPr id="18" name="Straight Connector 17"/>
          <p:cNvCxnSpPr/>
          <p:nvPr/>
        </p:nvCxnSpPr>
        <p:spPr>
          <a:xfrm flipH="1">
            <a:off x="9591672" y="6200775"/>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1711230" y="5876925"/>
            <a:ext cx="7880439"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dirty="0">
                <a:solidFill>
                  <a:schemeClr val="accent2">
                    <a:lumMod val="50000"/>
                  </a:schemeClr>
                </a:solidFill>
                <a:cs typeface="B Titr" panose="00000700000000000000" pitchFamily="2" charset="-78"/>
              </a:rPr>
              <a:t>شناخت گام ابتکاری به عنوان چالش برانگیزترین معیار ثبت اختراع</a:t>
            </a:r>
          </a:p>
        </p:txBody>
      </p:sp>
      <p:sp>
        <p:nvSpPr>
          <p:cNvPr id="15" name="Rectangle 14"/>
          <p:cNvSpPr/>
          <p:nvPr/>
        </p:nvSpPr>
        <p:spPr>
          <a:xfrm rot="5400000">
            <a:off x="-2856293" y="2999985"/>
            <a:ext cx="6858000" cy="858030"/>
          </a:xfrm>
          <a:prstGeom prst="rect">
            <a:avLst/>
          </a:prstGeom>
          <a:blipFill>
            <a:blip r:embed="rId3">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2</a:t>
            </a:r>
            <a:endParaRPr lang="en-US" dirty="0">
              <a:cs typeface="B Nazanin" panose="00000400000000000000" pitchFamily="2" charset="-78"/>
            </a:endParaRPr>
          </a:p>
        </p:txBody>
      </p:sp>
    </p:spTree>
    <p:extLst>
      <p:ext uri="{BB962C8B-B14F-4D97-AF65-F5344CB8AC3E}">
        <p14:creationId xmlns:p14="http://schemas.microsoft.com/office/powerpoint/2010/main" val="3714550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right)">
                                      <p:cBhvr>
                                        <p:cTn id="11" dur="500"/>
                                        <p:tgtEl>
                                          <p:spTgt spid="16"/>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right)">
                                      <p:cBhvr>
                                        <p:cTn id="15" dur="500"/>
                                        <p:tgtEl>
                                          <p:spTgt spid="13"/>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right)">
                                      <p:cBhvr>
                                        <p:cTn id="19" dur="500"/>
                                        <p:tgtEl>
                                          <p:spTgt spid="9"/>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right)">
                                      <p:cBhvr>
                                        <p:cTn id="23" dur="500"/>
                                        <p:tgtEl>
                                          <p:spTgt spid="12"/>
                                        </p:tgtEl>
                                      </p:cBhvr>
                                    </p:animEffect>
                                  </p:childTnLst>
                                </p:cTn>
                              </p:par>
                            </p:childTnLst>
                          </p:cTn>
                        </p:par>
                        <p:par>
                          <p:cTn id="24" fill="hold">
                            <p:stCondLst>
                              <p:cond delay="2500"/>
                            </p:stCondLst>
                            <p:childTnLst>
                              <p:par>
                                <p:cTn id="25" presetID="22" presetClass="entr" presetSubtype="2" fill="hold"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right)">
                                      <p:cBhvr>
                                        <p:cTn id="27" dur="500"/>
                                        <p:tgtEl>
                                          <p:spTgt spid="10"/>
                                        </p:tgtEl>
                                      </p:cBhvr>
                                    </p:animEffect>
                                  </p:childTnLst>
                                </p:cTn>
                              </p:par>
                            </p:childTnLst>
                          </p:cTn>
                        </p:par>
                        <p:par>
                          <p:cTn id="28" fill="hold">
                            <p:stCondLst>
                              <p:cond delay="3000"/>
                            </p:stCondLst>
                            <p:childTnLst>
                              <p:par>
                                <p:cTn id="29" presetID="22" presetClass="entr" presetSubtype="2"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right)">
                                      <p:cBhvr>
                                        <p:cTn id="31" dur="500"/>
                                        <p:tgtEl>
                                          <p:spTgt spid="17"/>
                                        </p:tgtEl>
                                      </p:cBhvr>
                                    </p:animEffect>
                                  </p:childTnLst>
                                </p:cTn>
                              </p:par>
                            </p:childTnLst>
                          </p:cTn>
                        </p:par>
                        <p:par>
                          <p:cTn id="32" fill="hold">
                            <p:stCondLst>
                              <p:cond delay="3500"/>
                            </p:stCondLst>
                            <p:childTnLst>
                              <p:par>
                                <p:cTn id="33" presetID="22" presetClass="entr" presetSubtype="2"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right)">
                                      <p:cBhvr>
                                        <p:cTn id="35" dur="500"/>
                                        <p:tgtEl>
                                          <p:spTgt spid="11"/>
                                        </p:tgtEl>
                                      </p:cBhvr>
                                    </p:animEffect>
                                  </p:childTnLst>
                                </p:cTn>
                              </p:par>
                            </p:childTnLst>
                          </p:cTn>
                        </p:par>
                        <p:par>
                          <p:cTn id="36" fill="hold">
                            <p:stCondLst>
                              <p:cond delay="4000"/>
                            </p:stCondLst>
                            <p:childTnLst>
                              <p:par>
                                <p:cTn id="37" presetID="22" presetClass="entr" presetSubtype="2"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right)">
                                      <p:cBhvr>
                                        <p:cTn id="39" dur="500"/>
                                        <p:tgtEl>
                                          <p:spTgt spid="14"/>
                                        </p:tgtEl>
                                      </p:cBhvr>
                                    </p:animEffect>
                                  </p:childTnLst>
                                </p:cTn>
                              </p:par>
                            </p:childTnLst>
                          </p:cTn>
                        </p:par>
                        <p:par>
                          <p:cTn id="40" fill="hold">
                            <p:stCondLst>
                              <p:cond delay="4500"/>
                            </p:stCondLst>
                            <p:childTnLst>
                              <p:par>
                                <p:cTn id="41" presetID="22" presetClass="entr" presetSubtype="2" fill="hold"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wipe(right)">
                                      <p:cBhvr>
                                        <p:cTn id="43" dur="500"/>
                                        <p:tgtEl>
                                          <p:spTgt spid="18"/>
                                        </p:tgtEl>
                                      </p:cBhvr>
                                    </p:animEffect>
                                  </p:childTnLst>
                                </p:cTn>
                              </p:par>
                            </p:childTnLst>
                          </p:cTn>
                        </p:par>
                        <p:par>
                          <p:cTn id="44" fill="hold">
                            <p:stCondLst>
                              <p:cond delay="5000"/>
                            </p:stCondLst>
                            <p:childTnLst>
                              <p:par>
                                <p:cTn id="45" presetID="22" presetClass="entr" presetSubtype="2"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right)">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7" grpId="0" animBg="1"/>
      <p:bldP spid="1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20</a:t>
            </a:r>
            <a:endParaRPr lang="en-US" dirty="0">
              <a:cs typeface="B Nazanin" panose="00000400000000000000" pitchFamily="2" charset="-78"/>
            </a:endParaRPr>
          </a:p>
        </p:txBody>
      </p:sp>
      <p:sp>
        <p:nvSpPr>
          <p:cNvPr id="16" name="Rectangle 15"/>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17" name="Picture 16"/>
          <p:cNvPicPr>
            <a:picLocks noChangeAspect="1"/>
          </p:cNvPicPr>
          <p:nvPr/>
        </p:nvPicPr>
        <p:blipFill>
          <a:blip r:embed="rId7"/>
          <a:stretch>
            <a:fillRect/>
          </a:stretch>
        </p:blipFill>
        <p:spPr>
          <a:xfrm>
            <a:off x="1891954" y="2772727"/>
            <a:ext cx="3003886" cy="1734639"/>
          </a:xfrm>
          <a:prstGeom prst="rect">
            <a:avLst/>
          </a:prstGeom>
        </p:spPr>
      </p:pic>
      <p:sp>
        <p:nvSpPr>
          <p:cNvPr id="18" name="Rectangle 17"/>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20" name="Rectangle 19"/>
          <p:cNvSpPr/>
          <p:nvPr/>
        </p:nvSpPr>
        <p:spPr>
          <a:xfrm>
            <a:off x="1395786" y="4704494"/>
            <a:ext cx="6508257" cy="369332"/>
          </a:xfrm>
          <a:prstGeom prst="rect">
            <a:avLst/>
          </a:prstGeom>
        </p:spPr>
        <p:txBody>
          <a:bodyPr wrap="none">
            <a:spAutoFit/>
          </a:bodyPr>
          <a:lstStyle/>
          <a:p>
            <a:r>
              <a:rPr lang="en-US" b="1" dirty="0"/>
              <a:t>KR 20-0313770 Y1 - the shoe open and shut air clean hole</a:t>
            </a:r>
          </a:p>
        </p:txBody>
      </p:sp>
      <p:sp>
        <p:nvSpPr>
          <p:cNvPr id="26" name="Rectangle 25"/>
          <p:cNvSpPr/>
          <p:nvPr/>
        </p:nvSpPr>
        <p:spPr>
          <a:xfrm>
            <a:off x="1439120" y="5073826"/>
            <a:ext cx="4121256" cy="369332"/>
          </a:xfrm>
          <a:prstGeom prst="rect">
            <a:avLst/>
          </a:prstGeom>
        </p:spPr>
        <p:txBody>
          <a:bodyPr wrap="none">
            <a:spAutoFit/>
          </a:bodyPr>
          <a:lstStyle/>
          <a:p>
            <a:r>
              <a:rPr lang="en-US" dirty="0"/>
              <a:t>International Filing Date: 15.02.2003</a:t>
            </a:r>
          </a:p>
        </p:txBody>
      </p:sp>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12988" y="5390174"/>
            <a:ext cx="2182812" cy="1467826"/>
          </a:xfrm>
          <a:prstGeom prst="rect">
            <a:avLst/>
          </a:prstGeom>
        </p:spPr>
      </p:pic>
      <p:sp>
        <p:nvSpPr>
          <p:cNvPr id="9" name="Rectangle 8"/>
          <p:cNvSpPr/>
          <p:nvPr/>
        </p:nvSpPr>
        <p:spPr>
          <a:xfrm>
            <a:off x="6282239" y="2037494"/>
            <a:ext cx="6096000" cy="2031325"/>
          </a:xfrm>
          <a:prstGeom prst="rect">
            <a:avLst/>
          </a:prstGeom>
        </p:spPr>
        <p:txBody>
          <a:bodyPr>
            <a:spAutoFit/>
          </a:bodyPr>
          <a:lstStyle/>
          <a:p>
            <a:r>
              <a:rPr lang="en-US" altLang="ko-KR" dirty="0"/>
              <a:t>Claim 1 </a:t>
            </a:r>
            <a:endParaRPr lang="en-US" dirty="0"/>
          </a:p>
          <a:p>
            <a:r>
              <a:rPr lang="en-US" altLang="ko-KR" dirty="0"/>
              <a:t>In a typical shoe, </a:t>
            </a:r>
            <a:r>
              <a:rPr lang="en-US" altLang="ko-KR" dirty="0">
                <a:solidFill>
                  <a:srgbClr val="FF9900"/>
                </a:solidFill>
              </a:rPr>
              <a:t>a shoe sole installed at a bottom portion of a shoe body </a:t>
            </a:r>
            <a:r>
              <a:rPr lang="en-US" altLang="ko-KR" dirty="0">
                <a:solidFill>
                  <a:srgbClr val="FF0000"/>
                </a:solidFill>
              </a:rPr>
              <a:t>has a high front side and a rear side that is lower than the front side, </a:t>
            </a:r>
            <a:r>
              <a:rPr lang="en-US" altLang="ko-KR" dirty="0">
                <a:solidFill>
                  <a:srgbClr val="FF9900"/>
                </a:solidFill>
              </a:rPr>
              <a:t>and a coupling groove is formed at a lower portion of a front portion of the shoe sole so that a bicycle pedal can be coupled and separated</a:t>
            </a:r>
            <a:r>
              <a:rPr lang="en-US" altLang="ko-KR" dirty="0"/>
              <a:t>.</a:t>
            </a:r>
            <a:endParaRPr lang="en-US" dirty="0"/>
          </a:p>
        </p:txBody>
      </p:sp>
      <p:sp>
        <p:nvSpPr>
          <p:cNvPr id="27" name="Rectangle 26"/>
          <p:cNvSpPr/>
          <p:nvPr/>
        </p:nvSpPr>
        <p:spPr>
          <a:xfrm>
            <a:off x="6884600" y="4156362"/>
            <a:ext cx="4891278" cy="646331"/>
          </a:xfrm>
          <a:prstGeom prst="rect">
            <a:avLst/>
          </a:prstGeom>
        </p:spPr>
        <p:txBody>
          <a:bodyPr wrap="square">
            <a:spAutoFit/>
          </a:bodyPr>
          <a:lstStyle/>
          <a:p>
            <a:pPr algn="r"/>
            <a:r>
              <a:rPr lang="fa-IR" dirty="0">
                <a:solidFill>
                  <a:schemeClr val="accent2">
                    <a:lumMod val="50000"/>
                  </a:schemeClr>
                </a:solidFill>
                <a:cs typeface="B Titr" panose="00000700000000000000" pitchFamily="2" charset="-78"/>
              </a:rPr>
              <a:t>ادعای 1  با استناد به اختراع نام برده، دارای نوآوری است اما گام ابتکاری ندارد.  </a:t>
            </a:r>
            <a:endParaRPr lang="en-US"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1803065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21</a:t>
            </a:r>
            <a:endParaRPr lang="en-US" dirty="0">
              <a:cs typeface="B Nazanin" panose="00000400000000000000" pitchFamily="2" charset="-78"/>
            </a:endParaRPr>
          </a:p>
        </p:txBody>
      </p:sp>
      <p:sp>
        <p:nvSpPr>
          <p:cNvPr id="2" name="Rectangle 1"/>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4" name="Picture 3"/>
          <p:cNvPicPr>
            <a:picLocks noChangeAspect="1"/>
          </p:cNvPicPr>
          <p:nvPr/>
        </p:nvPicPr>
        <p:blipFill>
          <a:blip r:embed="rId7"/>
          <a:stretch>
            <a:fillRect/>
          </a:stretch>
        </p:blipFill>
        <p:spPr>
          <a:xfrm>
            <a:off x="1891954" y="2772727"/>
            <a:ext cx="3003886" cy="1734639"/>
          </a:xfrm>
          <a:prstGeom prst="rect">
            <a:avLst/>
          </a:prstGeom>
        </p:spPr>
      </p:pic>
      <p:sp>
        <p:nvSpPr>
          <p:cNvPr id="6" name="Rectangle 5"/>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7" name="Rectangle 6"/>
          <p:cNvSpPr/>
          <p:nvPr/>
        </p:nvSpPr>
        <p:spPr>
          <a:xfrm>
            <a:off x="6094658" y="1883464"/>
            <a:ext cx="6096000" cy="3693319"/>
          </a:xfrm>
          <a:prstGeom prst="rect">
            <a:avLst/>
          </a:prstGeom>
        </p:spPr>
        <p:txBody>
          <a:bodyPr>
            <a:spAutoFit/>
          </a:bodyPr>
          <a:lstStyle/>
          <a:p>
            <a:r>
              <a:rPr lang="en-US" altLang="ko-KR" b="1" dirty="0"/>
              <a:t>Claims</a:t>
            </a:r>
            <a:endParaRPr lang="en-US" b="1" dirty="0"/>
          </a:p>
          <a:p>
            <a:r>
              <a:rPr lang="en-US" altLang="ko-KR" dirty="0"/>
              <a:t>Claim 2 </a:t>
            </a:r>
          </a:p>
          <a:p>
            <a:r>
              <a:rPr lang="en-US" altLang="ko-KR" dirty="0"/>
              <a:t>The bicycle shoe of claim 1</a:t>
            </a:r>
            <a:r>
              <a:rPr lang="en-US" altLang="ko-KR" dirty="0">
                <a:solidFill>
                  <a:srgbClr val="FF9900"/>
                </a:solidFill>
              </a:rPr>
              <a:t>, wherein the coupling groove is formed at a 2/4 point based on a front side of the shoe</a:t>
            </a:r>
            <a:r>
              <a:rPr lang="en-US" altLang="ko-KR" dirty="0">
                <a:solidFill>
                  <a:srgbClr val="00B050"/>
                </a:solidFill>
              </a:rPr>
              <a:t> </a:t>
            </a:r>
            <a:r>
              <a:rPr lang="en-US" altLang="ko-KR" dirty="0">
                <a:solidFill>
                  <a:srgbClr val="FF9900"/>
                </a:solidFill>
              </a:rPr>
              <a:t>so that a force is transmitted by a front portion of the sole</a:t>
            </a:r>
            <a:r>
              <a:rPr lang="en-US" altLang="ko-KR" dirty="0">
                <a:solidFill>
                  <a:srgbClr val="00B050"/>
                </a:solidFill>
              </a:rPr>
              <a:t>. </a:t>
            </a:r>
            <a:endParaRPr lang="fa-IR" altLang="ko-KR" dirty="0">
              <a:solidFill>
                <a:srgbClr val="00B050"/>
              </a:solidFill>
            </a:endParaRPr>
          </a:p>
          <a:p>
            <a:endParaRPr lang="en-US" altLang="ko-KR" dirty="0"/>
          </a:p>
          <a:p>
            <a:r>
              <a:rPr lang="en-US" altLang="ko-KR" dirty="0"/>
              <a:t>Claim 3 </a:t>
            </a:r>
          </a:p>
          <a:p>
            <a:r>
              <a:rPr lang="en-US" altLang="ko-KR" dirty="0"/>
              <a:t>The bicycle shoe of claim 1, </a:t>
            </a:r>
            <a:r>
              <a:rPr lang="en-US" altLang="ko-KR" dirty="0">
                <a:solidFill>
                  <a:srgbClr val="FF9900"/>
                </a:solidFill>
              </a:rPr>
              <a:t>wherein the coupling groove is formed at a 2/4 point based on a front side of the shoe so that a force is transmitted by a front portion of the sole. </a:t>
            </a:r>
          </a:p>
          <a:p>
            <a:r>
              <a:rPr lang="en-US" altLang="ko-KR" dirty="0"/>
              <a:t>. </a:t>
            </a:r>
            <a:endParaRPr lang="en-US" dirty="0"/>
          </a:p>
        </p:txBody>
      </p:sp>
      <p:pic>
        <p:nvPicPr>
          <p:cNvPr id="8" name="Picture 7"/>
          <p:cNvPicPr>
            <a:picLocks noChangeAspect="1"/>
          </p:cNvPicPr>
          <p:nvPr/>
        </p:nvPicPr>
        <p:blipFill>
          <a:blip r:embed="rId8"/>
          <a:stretch>
            <a:fillRect/>
          </a:stretch>
        </p:blipFill>
        <p:spPr>
          <a:xfrm>
            <a:off x="2072720" y="5361473"/>
            <a:ext cx="2928564" cy="1443585"/>
          </a:xfrm>
          <a:prstGeom prst="rect">
            <a:avLst/>
          </a:prstGeom>
        </p:spPr>
      </p:pic>
      <p:sp>
        <p:nvSpPr>
          <p:cNvPr id="17" name="Rectangle 16"/>
          <p:cNvSpPr/>
          <p:nvPr/>
        </p:nvSpPr>
        <p:spPr>
          <a:xfrm>
            <a:off x="1395786" y="4704494"/>
            <a:ext cx="3610284" cy="369332"/>
          </a:xfrm>
          <a:prstGeom prst="rect">
            <a:avLst/>
          </a:prstGeom>
        </p:spPr>
        <p:txBody>
          <a:bodyPr wrap="none">
            <a:spAutoFit/>
          </a:bodyPr>
          <a:lstStyle/>
          <a:p>
            <a:r>
              <a:rPr lang="en-US" b="1" dirty="0"/>
              <a:t>US 4662090 A - BICYCLE SHOE</a:t>
            </a:r>
          </a:p>
        </p:txBody>
      </p:sp>
      <p:sp>
        <p:nvSpPr>
          <p:cNvPr id="18" name="Rectangle 17"/>
          <p:cNvSpPr/>
          <p:nvPr/>
        </p:nvSpPr>
        <p:spPr>
          <a:xfrm>
            <a:off x="1439120" y="5073826"/>
            <a:ext cx="4195764" cy="369332"/>
          </a:xfrm>
          <a:prstGeom prst="rect">
            <a:avLst/>
          </a:prstGeom>
        </p:spPr>
        <p:txBody>
          <a:bodyPr wrap="none">
            <a:spAutoFit/>
          </a:bodyPr>
          <a:lstStyle/>
          <a:p>
            <a:r>
              <a:rPr lang="en-US" dirty="0"/>
              <a:t>International Filing Date: Mar 17, 1986</a:t>
            </a:r>
          </a:p>
        </p:txBody>
      </p:sp>
      <p:sp>
        <p:nvSpPr>
          <p:cNvPr id="11" name="Rectangle 10"/>
          <p:cNvSpPr/>
          <p:nvPr/>
        </p:nvSpPr>
        <p:spPr>
          <a:xfrm>
            <a:off x="6257172" y="5476182"/>
            <a:ext cx="4891278" cy="923330"/>
          </a:xfrm>
          <a:prstGeom prst="rect">
            <a:avLst/>
          </a:prstGeom>
        </p:spPr>
        <p:txBody>
          <a:bodyPr wrap="square">
            <a:spAutoFit/>
          </a:bodyPr>
          <a:lstStyle/>
          <a:p>
            <a:pPr algn="r"/>
            <a:r>
              <a:rPr lang="fa-IR" dirty="0">
                <a:solidFill>
                  <a:schemeClr val="accent2">
                    <a:lumMod val="50000"/>
                  </a:schemeClr>
                </a:solidFill>
                <a:cs typeface="B Titr" panose="00000700000000000000" pitchFamily="2" charset="-78"/>
              </a:rPr>
              <a:t>ادعاهای 2 و 3 تکراری هستند. </a:t>
            </a:r>
          </a:p>
          <a:p>
            <a:pPr algn="r"/>
            <a:r>
              <a:rPr lang="fa-IR" dirty="0">
                <a:solidFill>
                  <a:schemeClr val="accent2">
                    <a:lumMod val="50000"/>
                  </a:schemeClr>
                </a:solidFill>
                <a:cs typeface="B Titr" panose="00000700000000000000" pitchFamily="2" charset="-78"/>
              </a:rPr>
              <a:t>با استناد به اختراع نام برده، اداعاها دارای نوآوری است اما گام ابتکاری ندارند.</a:t>
            </a:r>
            <a:endParaRPr lang="en-US"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883045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22</a:t>
            </a:r>
            <a:endParaRPr lang="en-US" dirty="0">
              <a:cs typeface="B Nazanin" panose="00000400000000000000" pitchFamily="2" charset="-78"/>
            </a:endParaRPr>
          </a:p>
        </p:txBody>
      </p:sp>
      <p:sp>
        <p:nvSpPr>
          <p:cNvPr id="2" name="Rectangle 1"/>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4" name="Picture 3"/>
          <p:cNvPicPr>
            <a:picLocks noChangeAspect="1"/>
          </p:cNvPicPr>
          <p:nvPr/>
        </p:nvPicPr>
        <p:blipFill>
          <a:blip r:embed="rId7"/>
          <a:stretch>
            <a:fillRect/>
          </a:stretch>
        </p:blipFill>
        <p:spPr>
          <a:xfrm>
            <a:off x="1891954" y="2772727"/>
            <a:ext cx="3003886" cy="1734639"/>
          </a:xfrm>
          <a:prstGeom prst="rect">
            <a:avLst/>
          </a:prstGeom>
        </p:spPr>
      </p:pic>
      <p:sp>
        <p:nvSpPr>
          <p:cNvPr id="6" name="Rectangle 5"/>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7" name="Rectangle 6"/>
          <p:cNvSpPr/>
          <p:nvPr/>
        </p:nvSpPr>
        <p:spPr>
          <a:xfrm>
            <a:off x="6094658" y="1883464"/>
            <a:ext cx="6096000" cy="2308324"/>
          </a:xfrm>
          <a:prstGeom prst="rect">
            <a:avLst/>
          </a:prstGeom>
        </p:spPr>
        <p:txBody>
          <a:bodyPr>
            <a:spAutoFit/>
          </a:bodyPr>
          <a:lstStyle/>
          <a:p>
            <a:r>
              <a:rPr lang="en-US" altLang="ko-KR" b="1" dirty="0"/>
              <a:t>Claims</a:t>
            </a:r>
            <a:endParaRPr lang="en-US" b="1" dirty="0"/>
          </a:p>
          <a:p>
            <a:r>
              <a:rPr lang="en-US" altLang="ko-KR" dirty="0"/>
              <a:t>Claim 4 </a:t>
            </a:r>
          </a:p>
          <a:p>
            <a:r>
              <a:rPr lang="en-US" altLang="ko-KR" dirty="0"/>
              <a:t>The shoe of the present invention comprises: </a:t>
            </a:r>
            <a:r>
              <a:rPr lang="en-US" altLang="ko-KR" dirty="0">
                <a:solidFill>
                  <a:srgbClr val="FF0000"/>
                </a:solidFill>
              </a:rPr>
              <a:t>a shoe body; and a shoe sole coupled to the bottom of the shoe body, wherein a coupling groove is formed on the sole of the shoe so that the bicycle pedal can be coupled thereto. </a:t>
            </a:r>
          </a:p>
          <a:p>
            <a:r>
              <a:rPr lang="en-US" altLang="ko-KR" dirty="0"/>
              <a:t> </a:t>
            </a:r>
            <a:endParaRPr lang="en-US" dirty="0"/>
          </a:p>
        </p:txBody>
      </p:sp>
      <p:pic>
        <p:nvPicPr>
          <p:cNvPr id="8" name="Picture 7"/>
          <p:cNvPicPr>
            <a:picLocks noChangeAspect="1"/>
          </p:cNvPicPr>
          <p:nvPr/>
        </p:nvPicPr>
        <p:blipFill>
          <a:blip r:embed="rId8"/>
          <a:stretch>
            <a:fillRect/>
          </a:stretch>
        </p:blipFill>
        <p:spPr>
          <a:xfrm>
            <a:off x="2072720" y="5361473"/>
            <a:ext cx="2928564" cy="1443585"/>
          </a:xfrm>
          <a:prstGeom prst="rect">
            <a:avLst/>
          </a:prstGeom>
        </p:spPr>
      </p:pic>
      <p:sp>
        <p:nvSpPr>
          <p:cNvPr id="17" name="Rectangle 16"/>
          <p:cNvSpPr/>
          <p:nvPr/>
        </p:nvSpPr>
        <p:spPr>
          <a:xfrm>
            <a:off x="1395786" y="4704494"/>
            <a:ext cx="3610284" cy="369332"/>
          </a:xfrm>
          <a:prstGeom prst="rect">
            <a:avLst/>
          </a:prstGeom>
        </p:spPr>
        <p:txBody>
          <a:bodyPr wrap="none">
            <a:spAutoFit/>
          </a:bodyPr>
          <a:lstStyle/>
          <a:p>
            <a:r>
              <a:rPr lang="en-US" b="1" dirty="0"/>
              <a:t>US 4662090 A - BICYCLE SHOE</a:t>
            </a:r>
          </a:p>
        </p:txBody>
      </p:sp>
      <p:sp>
        <p:nvSpPr>
          <p:cNvPr id="18" name="Rectangle 17"/>
          <p:cNvSpPr/>
          <p:nvPr/>
        </p:nvSpPr>
        <p:spPr>
          <a:xfrm>
            <a:off x="1439120" y="5073826"/>
            <a:ext cx="4195764" cy="369332"/>
          </a:xfrm>
          <a:prstGeom prst="rect">
            <a:avLst/>
          </a:prstGeom>
        </p:spPr>
        <p:txBody>
          <a:bodyPr wrap="none">
            <a:spAutoFit/>
          </a:bodyPr>
          <a:lstStyle/>
          <a:p>
            <a:r>
              <a:rPr lang="en-US" dirty="0"/>
              <a:t>International Filing Date: Mar 17, 1986</a:t>
            </a:r>
          </a:p>
        </p:txBody>
      </p:sp>
      <p:sp>
        <p:nvSpPr>
          <p:cNvPr id="11" name="Rectangle 10"/>
          <p:cNvSpPr/>
          <p:nvPr/>
        </p:nvSpPr>
        <p:spPr>
          <a:xfrm>
            <a:off x="6419850" y="4519828"/>
            <a:ext cx="4891278" cy="369332"/>
          </a:xfrm>
          <a:prstGeom prst="rect">
            <a:avLst/>
          </a:prstGeom>
        </p:spPr>
        <p:txBody>
          <a:bodyPr wrap="square">
            <a:spAutoFit/>
          </a:bodyPr>
          <a:lstStyle/>
          <a:p>
            <a:pPr algn="r"/>
            <a:r>
              <a:rPr lang="fa-IR" dirty="0">
                <a:solidFill>
                  <a:schemeClr val="accent2">
                    <a:lumMod val="50000"/>
                  </a:schemeClr>
                </a:solidFill>
                <a:cs typeface="B Titr" panose="00000700000000000000" pitchFamily="2" charset="-78"/>
              </a:rPr>
              <a:t>ادعای 4 با استناد به اختراع نام برده، فاقد نوآوری است. </a:t>
            </a:r>
            <a:endParaRPr lang="en-US"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1291664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گام ابتکاری؛چالش برانگیزترین معیار ثبت اختراع</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23</a:t>
            </a:r>
            <a:endParaRPr lang="en-US" dirty="0">
              <a:cs typeface="B Nazanin" panose="00000400000000000000" pitchFamily="2" charset="-78"/>
            </a:endParaRPr>
          </a:p>
        </p:txBody>
      </p:sp>
      <p:sp>
        <p:nvSpPr>
          <p:cNvPr id="2" name="Rectangle 1"/>
          <p:cNvSpPr/>
          <p:nvPr/>
        </p:nvSpPr>
        <p:spPr>
          <a:xfrm>
            <a:off x="1352452" y="2037494"/>
            <a:ext cx="4416850" cy="369332"/>
          </a:xfrm>
          <a:prstGeom prst="rect">
            <a:avLst/>
          </a:prstGeom>
        </p:spPr>
        <p:txBody>
          <a:bodyPr wrap="none">
            <a:spAutoFit/>
          </a:bodyPr>
          <a:lstStyle/>
          <a:p>
            <a:r>
              <a:rPr lang="en-US" b="1" dirty="0"/>
              <a:t>WO2011071252 - SHOE FOR BICYCLE</a:t>
            </a:r>
          </a:p>
        </p:txBody>
      </p:sp>
      <p:pic>
        <p:nvPicPr>
          <p:cNvPr id="4" name="Picture 3"/>
          <p:cNvPicPr>
            <a:picLocks noChangeAspect="1"/>
          </p:cNvPicPr>
          <p:nvPr/>
        </p:nvPicPr>
        <p:blipFill>
          <a:blip r:embed="rId7"/>
          <a:stretch>
            <a:fillRect/>
          </a:stretch>
        </p:blipFill>
        <p:spPr>
          <a:xfrm>
            <a:off x="1891954" y="2772727"/>
            <a:ext cx="3003886" cy="1734639"/>
          </a:xfrm>
          <a:prstGeom prst="rect">
            <a:avLst/>
          </a:prstGeom>
        </p:spPr>
      </p:pic>
      <p:sp>
        <p:nvSpPr>
          <p:cNvPr id="6" name="Rectangle 5"/>
          <p:cNvSpPr/>
          <p:nvPr/>
        </p:nvSpPr>
        <p:spPr>
          <a:xfrm>
            <a:off x="1395786" y="2406826"/>
            <a:ext cx="3996222" cy="369332"/>
          </a:xfrm>
          <a:prstGeom prst="rect">
            <a:avLst/>
          </a:prstGeom>
        </p:spPr>
        <p:txBody>
          <a:bodyPr wrap="none">
            <a:spAutoFit/>
          </a:bodyPr>
          <a:lstStyle/>
          <a:p>
            <a:r>
              <a:rPr lang="en-US" dirty="0"/>
              <a:t>International Filing Date: 19.11.2010</a:t>
            </a:r>
          </a:p>
        </p:txBody>
      </p:sp>
      <p:sp>
        <p:nvSpPr>
          <p:cNvPr id="7" name="Rectangle 6"/>
          <p:cNvSpPr/>
          <p:nvPr/>
        </p:nvSpPr>
        <p:spPr>
          <a:xfrm>
            <a:off x="6094658" y="1883464"/>
            <a:ext cx="6096000" cy="3139321"/>
          </a:xfrm>
          <a:prstGeom prst="rect">
            <a:avLst/>
          </a:prstGeom>
        </p:spPr>
        <p:txBody>
          <a:bodyPr>
            <a:spAutoFit/>
          </a:bodyPr>
          <a:lstStyle/>
          <a:p>
            <a:r>
              <a:rPr lang="en-US" altLang="ko-KR" b="1" dirty="0"/>
              <a:t>Claims </a:t>
            </a:r>
            <a:endParaRPr lang="en-US" b="1" dirty="0"/>
          </a:p>
          <a:p>
            <a:r>
              <a:rPr lang="en-US" altLang="ko-KR" dirty="0"/>
              <a:t>Claim </a:t>
            </a:r>
            <a:r>
              <a:rPr lang="fa-IR" altLang="ko-KR" dirty="0"/>
              <a:t>5</a:t>
            </a:r>
            <a:r>
              <a:rPr lang="en-US" altLang="ko-KR" dirty="0"/>
              <a:t> </a:t>
            </a:r>
          </a:p>
          <a:p>
            <a:r>
              <a:rPr lang="en-US" altLang="ko-KR" dirty="0"/>
              <a:t>The shoe sole includes a shoe body, and a shoe sole coupled to the bottom of the shoe body, </a:t>
            </a:r>
            <a:r>
              <a:rPr lang="en-US" altLang="ko-KR" dirty="0">
                <a:solidFill>
                  <a:srgbClr val="00B050"/>
                </a:solidFill>
              </a:rPr>
              <a:t>wherein the shoe sole has one side (D) having a height lower than the height of one side (C) in contact with the surface of the pedal</a:t>
            </a:r>
            <a:r>
              <a:rPr lang="en-US" altLang="ko-KR" dirty="0">
                <a:solidFill>
                  <a:srgbClr val="FF0000"/>
                </a:solidFill>
              </a:rPr>
              <a:t> </a:t>
            </a:r>
            <a:r>
              <a:rPr lang="en-US" altLang="ko-KR" dirty="0"/>
              <a:t>so that the transmission of the force can be smoothly performed when the shoe sole is coupled to the bicycle pedal. </a:t>
            </a:r>
          </a:p>
          <a:p>
            <a:r>
              <a:rPr lang="en-US" altLang="ko-KR" dirty="0">
                <a:solidFill>
                  <a:srgbClr val="FF0000"/>
                </a:solidFill>
              </a:rPr>
              <a:t> </a:t>
            </a:r>
          </a:p>
          <a:p>
            <a:r>
              <a:rPr lang="en-US" altLang="ko-KR" dirty="0"/>
              <a:t> </a:t>
            </a:r>
            <a:endParaRPr lang="en-US" dirty="0"/>
          </a:p>
        </p:txBody>
      </p:sp>
      <p:pic>
        <p:nvPicPr>
          <p:cNvPr id="8" name="Picture 7"/>
          <p:cNvPicPr>
            <a:picLocks noChangeAspect="1"/>
          </p:cNvPicPr>
          <p:nvPr/>
        </p:nvPicPr>
        <p:blipFill>
          <a:blip r:embed="rId8"/>
          <a:stretch>
            <a:fillRect/>
          </a:stretch>
        </p:blipFill>
        <p:spPr>
          <a:xfrm>
            <a:off x="2072720" y="5361473"/>
            <a:ext cx="2928564" cy="1443585"/>
          </a:xfrm>
          <a:prstGeom prst="rect">
            <a:avLst/>
          </a:prstGeom>
        </p:spPr>
      </p:pic>
      <p:sp>
        <p:nvSpPr>
          <p:cNvPr id="17" name="Rectangle 16"/>
          <p:cNvSpPr/>
          <p:nvPr/>
        </p:nvSpPr>
        <p:spPr>
          <a:xfrm>
            <a:off x="1395786" y="4704494"/>
            <a:ext cx="3610284" cy="369332"/>
          </a:xfrm>
          <a:prstGeom prst="rect">
            <a:avLst/>
          </a:prstGeom>
        </p:spPr>
        <p:txBody>
          <a:bodyPr wrap="none">
            <a:spAutoFit/>
          </a:bodyPr>
          <a:lstStyle/>
          <a:p>
            <a:r>
              <a:rPr lang="en-US" b="1" dirty="0"/>
              <a:t>US 4662090 A - BICYCLE SHOE</a:t>
            </a:r>
          </a:p>
        </p:txBody>
      </p:sp>
      <p:sp>
        <p:nvSpPr>
          <p:cNvPr id="18" name="Rectangle 17"/>
          <p:cNvSpPr/>
          <p:nvPr/>
        </p:nvSpPr>
        <p:spPr>
          <a:xfrm>
            <a:off x="1439120" y="5073826"/>
            <a:ext cx="4195764" cy="369332"/>
          </a:xfrm>
          <a:prstGeom prst="rect">
            <a:avLst/>
          </a:prstGeom>
        </p:spPr>
        <p:txBody>
          <a:bodyPr wrap="none">
            <a:spAutoFit/>
          </a:bodyPr>
          <a:lstStyle/>
          <a:p>
            <a:r>
              <a:rPr lang="en-US" dirty="0"/>
              <a:t>International Filing Date: Mar 17, 1986</a:t>
            </a:r>
          </a:p>
        </p:txBody>
      </p:sp>
      <p:sp>
        <p:nvSpPr>
          <p:cNvPr id="11" name="Rectangle 10"/>
          <p:cNvSpPr/>
          <p:nvPr/>
        </p:nvSpPr>
        <p:spPr>
          <a:xfrm>
            <a:off x="6419850" y="4826868"/>
            <a:ext cx="4891278" cy="646331"/>
          </a:xfrm>
          <a:prstGeom prst="rect">
            <a:avLst/>
          </a:prstGeom>
        </p:spPr>
        <p:txBody>
          <a:bodyPr wrap="square">
            <a:spAutoFit/>
          </a:bodyPr>
          <a:lstStyle/>
          <a:p>
            <a:pPr algn="r"/>
            <a:r>
              <a:rPr lang="fa-IR" dirty="0">
                <a:solidFill>
                  <a:schemeClr val="accent2">
                    <a:lumMod val="50000"/>
                  </a:schemeClr>
                </a:solidFill>
                <a:cs typeface="B Titr" panose="00000700000000000000" pitchFamily="2" charset="-78"/>
              </a:rPr>
              <a:t>ادعاهای 5 با استناد به اختراع نام برده، دارای نوآوری و گام ابتکاری است. </a:t>
            </a:r>
            <a:endParaRPr lang="en-US" dirty="0">
              <a:solidFill>
                <a:schemeClr val="accent2">
                  <a:lumMod val="50000"/>
                </a:schemeClr>
              </a:solidFill>
              <a:cs typeface="B Titr" panose="00000700000000000000" pitchFamily="2" charset="-78"/>
            </a:endParaRPr>
          </a:p>
        </p:txBody>
      </p:sp>
      <p:sp>
        <p:nvSpPr>
          <p:cNvPr id="19" name="Rectangle 18"/>
          <p:cNvSpPr/>
          <p:nvPr/>
        </p:nvSpPr>
        <p:spPr>
          <a:xfrm>
            <a:off x="6419850" y="5534671"/>
            <a:ext cx="4891278" cy="646331"/>
          </a:xfrm>
          <a:prstGeom prst="rect">
            <a:avLst/>
          </a:prstGeom>
        </p:spPr>
        <p:txBody>
          <a:bodyPr wrap="square">
            <a:spAutoFit/>
          </a:bodyPr>
          <a:lstStyle/>
          <a:p>
            <a:pPr algn="r" rtl="1"/>
            <a:r>
              <a:rPr lang="fa-IR" dirty="0">
                <a:solidFill>
                  <a:schemeClr val="accent2">
                    <a:lumMod val="50000"/>
                  </a:schemeClr>
                </a:solidFill>
                <a:cs typeface="B Titr" panose="00000700000000000000" pitchFamily="2" charset="-78"/>
              </a:rPr>
              <a:t>اما در سند اختراع </a:t>
            </a:r>
            <a:r>
              <a:rPr lang="en-US" dirty="0">
                <a:solidFill>
                  <a:schemeClr val="accent2">
                    <a:lumMod val="50000"/>
                  </a:schemeClr>
                </a:solidFill>
                <a:cs typeface="B Titr" panose="00000700000000000000" pitchFamily="2" charset="-78"/>
              </a:rPr>
              <a:t>JP 3089097U </a:t>
            </a:r>
            <a:r>
              <a:rPr lang="fa-IR" dirty="0">
                <a:solidFill>
                  <a:schemeClr val="accent2">
                    <a:lumMod val="50000"/>
                  </a:schemeClr>
                </a:solidFill>
                <a:cs typeface="B Titr" panose="00000700000000000000" pitchFamily="2" charset="-78"/>
              </a:rPr>
              <a:t> نوآوری این ادعا رد می</a:t>
            </a:r>
            <a:r>
              <a:rPr lang="fa-IR" dirty="0"/>
              <a:t>­</a:t>
            </a:r>
            <a:r>
              <a:rPr lang="fa-IR" dirty="0">
                <a:solidFill>
                  <a:schemeClr val="accent2">
                    <a:lumMod val="50000"/>
                  </a:schemeClr>
                </a:solidFill>
                <a:cs typeface="B Titr" panose="00000700000000000000" pitchFamily="2" charset="-78"/>
              </a:rPr>
              <a:t>شود.</a:t>
            </a:r>
            <a:endParaRPr lang="en-US"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48186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ln>
                  <a:solidFill>
                    <a:schemeClr val="accent1"/>
                  </a:solidFill>
                </a:ln>
                <a:cs typeface="B Zar" panose="00000400000000000000" pitchFamily="2" charset="-78"/>
              </a:rPr>
              <a:t>با تشکر از توجه شما</a:t>
            </a:r>
            <a:endParaRPr lang="en-US" b="1" dirty="0">
              <a:ln>
                <a:solidFill>
                  <a:schemeClr val="accent1"/>
                </a:solidFill>
              </a:ln>
              <a:cs typeface="B Zar" panose="00000400000000000000" pitchFamily="2" charset="-78"/>
            </a:endParaRP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18990" y="484632"/>
            <a:ext cx="5741133" cy="5741133"/>
          </a:xfrm>
        </p:spPr>
      </p:pic>
    </p:spTree>
    <p:extLst>
      <p:ext uri="{BB962C8B-B14F-4D97-AF65-F5344CB8AC3E}">
        <p14:creationId xmlns:p14="http://schemas.microsoft.com/office/powerpoint/2010/main" val="41382598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    مفهوم اختراع</a:t>
            </a:r>
            <a:endParaRPr lang="en-US" sz="3600" dirty="0">
              <a:effectLst>
                <a:glow rad="101600">
                  <a:schemeClr val="accent2">
                    <a:alpha val="60000"/>
                  </a:schemeClr>
                </a:glow>
              </a:effectLst>
              <a:cs typeface="B Titr" panose="00000700000000000000" pitchFamily="2" charset="-78"/>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3</a:t>
            </a:r>
            <a:endParaRPr lang="en-US" dirty="0">
              <a:cs typeface="B Nazanin" panose="00000400000000000000" pitchFamily="2" charset="-78"/>
            </a:endParaRPr>
          </a:p>
        </p:txBody>
      </p:sp>
      <p:sp>
        <p:nvSpPr>
          <p:cNvPr id="5" name="Rounded Rectangle 4"/>
          <p:cNvSpPr/>
          <p:nvPr/>
        </p:nvSpPr>
        <p:spPr>
          <a:xfrm>
            <a:off x="1022245" y="2286000"/>
            <a:ext cx="10928963" cy="180975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fa-IR" sz="2400" b="1" dirty="0">
              <a:solidFill>
                <a:schemeClr val="tx1"/>
              </a:solidFill>
              <a:cs typeface="B Nazanin" panose="00000400000000000000" pitchFamily="2" charset="-78"/>
            </a:endParaRPr>
          </a:p>
          <a:p>
            <a:pPr algn="just" rtl="1">
              <a:spcAft>
                <a:spcPts val="600"/>
              </a:spcAft>
            </a:pPr>
            <a:r>
              <a:rPr lang="fa-IR" sz="2300" b="1" dirty="0">
                <a:solidFill>
                  <a:schemeClr val="tx1"/>
                </a:solidFill>
                <a:cs typeface="B Nazanin" panose="00000400000000000000" pitchFamily="2" charset="-78"/>
              </a:rPr>
              <a:t>آفریدن، پدید آوردن، نوکاری کردن، ابداع محصول صنعتی بی</a:t>
            </a:r>
            <a:r>
              <a:rPr lang="fa-IR" sz="2400" dirty="0"/>
              <a:t>­</a:t>
            </a:r>
            <a:r>
              <a:rPr lang="fa-IR" sz="2300" b="1" dirty="0">
                <a:solidFill>
                  <a:schemeClr val="tx1"/>
                </a:solidFill>
                <a:cs typeface="B Nazanin" panose="00000400000000000000" pitchFamily="2" charset="-78"/>
              </a:rPr>
              <a:t>سابقه، نوآوری، چیزی نو انگیختن/ایجادکردن،  کشف وسیله نو یا به کار گرفتن وسایل موجود برای دستیابی به یک نتیجه یا محصول صنعتی جدید.</a:t>
            </a:r>
          </a:p>
          <a:p>
            <a:pPr algn="just" rtl="1"/>
            <a:r>
              <a:rPr lang="fa-IR" sz="2300" b="1" dirty="0">
                <a:solidFill>
                  <a:schemeClr val="tx1"/>
                </a:solidFill>
                <a:cs typeface="B Nazanin" panose="00000400000000000000" pitchFamily="2" charset="-78"/>
              </a:rPr>
              <a:t>اختراع، یک ایده</a:t>
            </a:r>
            <a:r>
              <a:rPr lang="fa-IR" sz="2300" dirty="0"/>
              <a:t>­</a:t>
            </a:r>
            <a:r>
              <a:rPr lang="fa-IR" sz="2300" b="1" dirty="0">
                <a:solidFill>
                  <a:schemeClr val="tx1"/>
                </a:solidFill>
                <a:cs typeface="B Nazanin" panose="00000400000000000000" pitchFamily="2" charset="-78"/>
              </a:rPr>
              <a:t>ی نوینی است که راه</a:t>
            </a:r>
            <a:r>
              <a:rPr lang="fa-IR" sz="2300" dirty="0"/>
              <a:t>­</a:t>
            </a:r>
            <a:r>
              <a:rPr lang="fa-IR" sz="2300" b="1" dirty="0">
                <a:solidFill>
                  <a:schemeClr val="tx1"/>
                </a:solidFill>
                <a:cs typeface="B Nazanin" panose="00000400000000000000" pitchFamily="2" charset="-78"/>
              </a:rPr>
              <a:t>حل عملی برای یک مشکل مشخص در زمینه تکنولوژی ارائه می</a:t>
            </a:r>
            <a:r>
              <a:rPr lang="fa-IR" sz="2300" dirty="0"/>
              <a:t>­</a:t>
            </a:r>
            <a:r>
              <a:rPr lang="fa-IR" sz="2300" b="1" dirty="0">
                <a:solidFill>
                  <a:schemeClr val="tx1"/>
                </a:solidFill>
                <a:cs typeface="B Nazanin" panose="00000400000000000000" pitchFamily="2" charset="-78"/>
              </a:rPr>
              <a:t>دهد.</a:t>
            </a:r>
            <a:endParaRPr lang="en-US" sz="2300" b="1" dirty="0">
              <a:solidFill>
                <a:schemeClr val="tx1"/>
              </a:solidFill>
              <a:cs typeface="B Nazanin" panose="00000400000000000000" pitchFamily="2" charset="-78"/>
            </a:endParaRPr>
          </a:p>
        </p:txBody>
      </p:sp>
      <p:sp>
        <p:nvSpPr>
          <p:cNvPr id="7" name="Rounded Rectangle 6"/>
          <p:cNvSpPr/>
          <p:nvPr/>
        </p:nvSpPr>
        <p:spPr>
          <a:xfrm>
            <a:off x="8991600" y="1923213"/>
            <a:ext cx="2319528" cy="6451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b="1" dirty="0">
                <a:cs typeface="B Nazanin" panose="00000400000000000000" pitchFamily="2" charset="-78"/>
              </a:rPr>
              <a:t>مفهوم لغوی اختراع</a:t>
            </a:r>
            <a:endParaRPr lang="en-US" sz="2400" b="1" dirty="0">
              <a:cs typeface="B Nazanin" panose="00000400000000000000" pitchFamily="2" charset="-78"/>
            </a:endParaRPr>
          </a:p>
        </p:txBody>
      </p:sp>
      <p:sp>
        <p:nvSpPr>
          <p:cNvPr id="26" name="Rounded Rectangle 25"/>
          <p:cNvSpPr/>
          <p:nvPr/>
        </p:nvSpPr>
        <p:spPr>
          <a:xfrm>
            <a:off x="1022245" y="4750376"/>
            <a:ext cx="10928963" cy="132657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fa-IR" sz="2400" b="1" dirty="0">
              <a:solidFill>
                <a:schemeClr val="tx1"/>
              </a:solidFill>
              <a:cs typeface="B Nazanin" panose="00000400000000000000" pitchFamily="2" charset="-78"/>
            </a:endParaRPr>
          </a:p>
          <a:p>
            <a:pPr algn="just" rtl="1">
              <a:spcAft>
                <a:spcPts val="600"/>
              </a:spcAft>
            </a:pPr>
            <a:r>
              <a:rPr lang="fa-IR" sz="2300" b="1" dirty="0">
                <a:solidFill>
                  <a:schemeClr val="tx1"/>
                </a:solidFill>
                <a:cs typeface="B Nazanin" panose="00000400000000000000" pitchFamily="2" charset="-78"/>
              </a:rPr>
              <a:t>اختراع، نتیجه</a:t>
            </a:r>
            <a:r>
              <a:rPr lang="fa-IR" sz="2400" dirty="0"/>
              <a:t>­</a:t>
            </a:r>
            <a:r>
              <a:rPr lang="fa-IR" sz="2300" b="1" dirty="0">
                <a:solidFill>
                  <a:schemeClr val="tx1"/>
                </a:solidFill>
                <a:cs typeface="B Nazanin" panose="00000400000000000000" pitchFamily="2" charset="-78"/>
              </a:rPr>
              <a:t>ی فکر فرد یا افراد است که برای اولین بار فرایند یا فراورده</a:t>
            </a:r>
            <a:r>
              <a:rPr lang="fa-IR" sz="2400" dirty="0"/>
              <a:t>­</a:t>
            </a:r>
            <a:r>
              <a:rPr lang="fa-IR" sz="2300" b="1" dirty="0">
                <a:solidFill>
                  <a:schemeClr val="tx1"/>
                </a:solidFill>
                <a:cs typeface="B Nazanin" panose="00000400000000000000" pitchFamily="2" charset="-78"/>
              </a:rPr>
              <a:t>ای خاص را ارائه می</a:t>
            </a:r>
            <a:r>
              <a:rPr lang="fa-IR" sz="2400" dirty="0"/>
              <a:t>­</a:t>
            </a:r>
            <a:r>
              <a:rPr lang="fa-IR" sz="2300" b="1" dirty="0">
                <a:solidFill>
                  <a:schemeClr val="tx1"/>
                </a:solidFill>
                <a:cs typeface="B Nazanin" panose="00000400000000000000" pitchFamily="2" charset="-78"/>
              </a:rPr>
              <a:t>کنند و مشکلی را در یک حرفه، فن، فناوری، صنعت و مانند آن</a:t>
            </a:r>
            <a:r>
              <a:rPr lang="fa-IR" sz="2400" dirty="0"/>
              <a:t>­</a:t>
            </a:r>
            <a:r>
              <a:rPr lang="fa-IR" sz="2300" b="1" dirty="0">
                <a:solidFill>
                  <a:schemeClr val="tx1"/>
                </a:solidFill>
                <a:cs typeface="B Nazanin" panose="00000400000000000000" pitchFamily="2" charset="-78"/>
              </a:rPr>
              <a:t>ها حل می</a:t>
            </a:r>
            <a:r>
              <a:rPr lang="fa-IR" sz="2400" dirty="0"/>
              <a:t>­</a:t>
            </a:r>
            <a:r>
              <a:rPr lang="fa-IR" sz="2300" b="1" dirty="0">
                <a:solidFill>
                  <a:schemeClr val="tx1"/>
                </a:solidFill>
                <a:cs typeface="B Nazanin" panose="00000400000000000000" pitchFamily="2" charset="-78"/>
              </a:rPr>
              <a:t>نمایند.  </a:t>
            </a:r>
            <a:endParaRPr lang="en-US" sz="2300" b="1" dirty="0">
              <a:solidFill>
                <a:schemeClr val="tx1"/>
              </a:solidFill>
              <a:cs typeface="B Nazanin" panose="00000400000000000000" pitchFamily="2" charset="-78"/>
            </a:endParaRPr>
          </a:p>
        </p:txBody>
      </p:sp>
      <p:sp>
        <p:nvSpPr>
          <p:cNvPr id="27" name="Rounded Rectangle 26"/>
          <p:cNvSpPr/>
          <p:nvPr/>
        </p:nvSpPr>
        <p:spPr>
          <a:xfrm>
            <a:off x="1866900" y="4387589"/>
            <a:ext cx="9444228" cy="6451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b="1" dirty="0">
                <a:cs typeface="B Nazanin" panose="00000400000000000000" pitchFamily="2" charset="-78"/>
              </a:rPr>
              <a:t>تعریف اختراع مطابق قانون ثبت اختراعات، طرح</a:t>
            </a:r>
            <a:r>
              <a:rPr lang="fa-IR" sz="2400" dirty="0"/>
              <a:t>­</a:t>
            </a:r>
            <a:r>
              <a:rPr lang="fa-IR" sz="2400" b="1" dirty="0">
                <a:cs typeface="B Nazanin" panose="00000400000000000000" pitchFamily="2" charset="-78"/>
              </a:rPr>
              <a:t>های صنعتی و علائم تجاری؛ مصوب 1386</a:t>
            </a:r>
            <a:endParaRPr lang="en-US" sz="2400" b="1" dirty="0">
              <a:cs typeface="B Nazanin" panose="00000400000000000000" pitchFamily="2" charset="-78"/>
            </a:endParaRPr>
          </a:p>
        </p:txBody>
      </p:sp>
    </p:spTree>
    <p:extLst>
      <p:ext uri="{BB962C8B-B14F-4D97-AF65-F5344CB8AC3E}">
        <p14:creationId xmlns:p14="http://schemas.microsoft.com/office/powerpoint/2010/main" val="220370337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wipe(up)">
                                      <p:cBhvr>
                                        <p:cTn id="18" dur="500"/>
                                        <p:tgtEl>
                                          <p:spTgt spid="27"/>
                                        </p:tgtEl>
                                      </p:cBhvr>
                                    </p:animEffect>
                                  </p:childTnLst>
                                </p:cTn>
                              </p:par>
                            </p:childTnLst>
                          </p:cTn>
                        </p:par>
                        <p:par>
                          <p:cTn id="19" fill="hold">
                            <p:stCondLst>
                              <p:cond delay="500"/>
                            </p:stCondLst>
                            <p:childTnLst>
                              <p:par>
                                <p:cTn id="20" presetID="47" presetClass="entr" presetSubtype="0" fill="hold" grpId="0" nodeType="after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1000"/>
                                        <p:tgtEl>
                                          <p:spTgt spid="26"/>
                                        </p:tgtEl>
                                      </p:cBhvr>
                                    </p:animEffect>
                                    <p:anim calcmode="lin" valueType="num">
                                      <p:cBhvr>
                                        <p:cTn id="23" dur="1000" fill="hold"/>
                                        <p:tgtEl>
                                          <p:spTgt spid="26"/>
                                        </p:tgtEl>
                                        <p:attrNameLst>
                                          <p:attrName>ppt_x</p:attrName>
                                        </p:attrNameLst>
                                      </p:cBhvr>
                                      <p:tavLst>
                                        <p:tav tm="0">
                                          <p:val>
                                            <p:strVal val="#ppt_x"/>
                                          </p:val>
                                        </p:tav>
                                        <p:tav tm="100000">
                                          <p:val>
                                            <p:strVal val="#ppt_x"/>
                                          </p:val>
                                        </p:tav>
                                      </p:tavLst>
                                    </p:anim>
                                    <p:anim calcmode="lin" valueType="num">
                                      <p:cBhvr>
                                        <p:cTn id="2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6"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    مفهوم اختراع</a:t>
            </a:r>
            <a:endParaRPr lang="en-US" sz="3600" dirty="0">
              <a:effectLst>
                <a:glow rad="101600">
                  <a:schemeClr val="accent2">
                    <a:alpha val="60000"/>
                  </a:schemeClr>
                </a:glow>
              </a:effectLst>
              <a:cs typeface="B Titr" panose="00000700000000000000" pitchFamily="2" charset="-78"/>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4</a:t>
            </a:r>
            <a:endParaRPr lang="en-US" dirty="0">
              <a:cs typeface="B Nazanin" panose="00000400000000000000" pitchFamily="2" charset="-78"/>
            </a:endParaRPr>
          </a:p>
        </p:txBody>
      </p:sp>
      <p:sp>
        <p:nvSpPr>
          <p:cNvPr id="5" name="Rounded Rectangle 4"/>
          <p:cNvSpPr/>
          <p:nvPr/>
        </p:nvSpPr>
        <p:spPr>
          <a:xfrm>
            <a:off x="1022245" y="2286000"/>
            <a:ext cx="10928963" cy="13335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fa-IR" sz="2400" b="1" dirty="0">
              <a:solidFill>
                <a:schemeClr val="tx1"/>
              </a:solidFill>
              <a:cs typeface="B Nazanin" panose="00000400000000000000" pitchFamily="2" charset="-78"/>
            </a:endParaRPr>
          </a:p>
          <a:p>
            <a:pPr algn="just" rtl="1">
              <a:spcAft>
                <a:spcPts val="600"/>
              </a:spcAft>
            </a:pPr>
            <a:r>
              <a:rPr lang="fa-IR" sz="2300" b="1" dirty="0">
                <a:solidFill>
                  <a:schemeClr val="tx1"/>
                </a:solidFill>
                <a:cs typeface="B Nazanin" panose="00000400000000000000" pitchFamily="2" charset="-78"/>
              </a:rPr>
              <a:t>اختراع، به معنی ایده</a:t>
            </a:r>
            <a:r>
              <a:rPr lang="fa-IR" sz="2000" dirty="0"/>
              <a:t>­</a:t>
            </a:r>
            <a:r>
              <a:rPr lang="fa-IR" sz="2300" b="1" dirty="0">
                <a:solidFill>
                  <a:schemeClr val="tx1"/>
                </a:solidFill>
                <a:cs typeface="B Nazanin" panose="00000400000000000000" pitchFamily="2" charset="-78"/>
              </a:rPr>
              <a:t>ی یک </a:t>
            </a:r>
            <a:r>
              <a:rPr lang="fa-IR" sz="2800" b="1" dirty="0">
                <a:solidFill>
                  <a:srgbClr val="00B050"/>
                </a:solidFill>
                <a:cs typeface="B Nazanin" panose="00000400000000000000" pitchFamily="2" charset="-78"/>
              </a:rPr>
              <a:t>مخترع</a:t>
            </a:r>
            <a:r>
              <a:rPr lang="fa-IR" sz="2800" b="1" dirty="0">
                <a:solidFill>
                  <a:schemeClr val="tx1"/>
                </a:solidFill>
                <a:cs typeface="B Nazanin" panose="00000400000000000000" pitchFamily="2" charset="-78"/>
              </a:rPr>
              <a:t> </a:t>
            </a:r>
            <a:r>
              <a:rPr lang="fa-IR" sz="2300" b="1" dirty="0">
                <a:solidFill>
                  <a:schemeClr val="tx1"/>
                </a:solidFill>
                <a:cs typeface="B Nazanin" panose="00000400000000000000" pitchFamily="2" charset="-78"/>
              </a:rPr>
              <a:t>است که در عمل </a:t>
            </a:r>
            <a:r>
              <a:rPr lang="fa-IR" sz="2800" b="1" dirty="0">
                <a:solidFill>
                  <a:srgbClr val="00B050"/>
                </a:solidFill>
                <a:cs typeface="B Nazanin" panose="00000400000000000000" pitchFamily="2" charset="-78"/>
              </a:rPr>
              <a:t>راه</a:t>
            </a:r>
            <a:r>
              <a:rPr lang="fa-IR" sz="2800" b="1" dirty="0">
                <a:solidFill>
                  <a:srgbClr val="00B050"/>
                </a:solidFill>
              </a:rPr>
              <a:t>­</a:t>
            </a:r>
            <a:r>
              <a:rPr lang="fa-IR" sz="2800" b="1" dirty="0">
                <a:solidFill>
                  <a:srgbClr val="00B050"/>
                </a:solidFill>
                <a:cs typeface="B Nazanin" panose="00000400000000000000" pitchFamily="2" charset="-78"/>
              </a:rPr>
              <a:t>حلی را برای یک مشکلِ به خصوص </a:t>
            </a:r>
            <a:r>
              <a:rPr lang="fa-IR" sz="2300" b="1" dirty="0">
                <a:solidFill>
                  <a:schemeClr val="tx1"/>
                </a:solidFill>
                <a:cs typeface="B Nazanin" panose="00000400000000000000" pitchFamily="2" charset="-78"/>
              </a:rPr>
              <a:t>در زمینه </a:t>
            </a:r>
            <a:r>
              <a:rPr lang="fa-IR" sz="2800" b="1" dirty="0">
                <a:solidFill>
                  <a:srgbClr val="00B050"/>
                </a:solidFill>
                <a:cs typeface="B Nazanin" panose="00000400000000000000" pitchFamily="2" charset="-78"/>
              </a:rPr>
              <a:t>تکنولوژی</a:t>
            </a:r>
            <a:r>
              <a:rPr lang="fa-IR" sz="2800" b="1" dirty="0">
                <a:solidFill>
                  <a:schemeClr val="tx1"/>
                </a:solidFill>
                <a:cs typeface="B Nazanin" panose="00000400000000000000" pitchFamily="2" charset="-78"/>
              </a:rPr>
              <a:t> </a:t>
            </a:r>
            <a:r>
              <a:rPr lang="fa-IR" sz="2300" b="1" dirty="0">
                <a:solidFill>
                  <a:schemeClr val="tx1"/>
                </a:solidFill>
                <a:cs typeface="B Nazanin" panose="00000400000000000000" pitchFamily="2" charset="-78"/>
              </a:rPr>
              <a:t>(فناوری) ارائه می</a:t>
            </a:r>
            <a:r>
              <a:rPr lang="fa-IR" sz="2000" dirty="0"/>
              <a:t>­</a:t>
            </a:r>
            <a:r>
              <a:rPr lang="fa-IR" sz="2300" b="1" dirty="0">
                <a:solidFill>
                  <a:schemeClr val="tx1"/>
                </a:solidFill>
                <a:cs typeface="B Nazanin" panose="00000400000000000000" pitchFamily="2" charset="-78"/>
              </a:rPr>
              <a:t>دهد.  </a:t>
            </a:r>
            <a:endParaRPr lang="en-US" sz="2300" b="1" dirty="0">
              <a:solidFill>
                <a:schemeClr val="tx1"/>
              </a:solidFill>
              <a:cs typeface="B Nazanin" panose="00000400000000000000" pitchFamily="2" charset="-78"/>
            </a:endParaRPr>
          </a:p>
        </p:txBody>
      </p:sp>
      <p:sp>
        <p:nvSpPr>
          <p:cNvPr id="7" name="Rounded Rectangle 6"/>
          <p:cNvSpPr/>
          <p:nvPr/>
        </p:nvSpPr>
        <p:spPr>
          <a:xfrm>
            <a:off x="4724400" y="1923213"/>
            <a:ext cx="6586728" cy="6451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b="1" dirty="0">
                <a:cs typeface="B Nazanin" panose="00000400000000000000" pitchFamily="2" charset="-78"/>
              </a:rPr>
              <a:t>تعریف اختراع ارائه</a:t>
            </a:r>
            <a:r>
              <a:rPr lang="fa-IR" sz="2400" dirty="0"/>
              <a:t>­</a:t>
            </a:r>
            <a:r>
              <a:rPr lang="fa-IR" sz="2400" b="1" dirty="0">
                <a:cs typeface="B Nazanin" panose="00000400000000000000" pitchFamily="2" charset="-78"/>
              </a:rPr>
              <a:t>شده توسط سازمان جهانی مالکیت فکری</a:t>
            </a:r>
            <a:endParaRPr lang="en-US" sz="2400" b="1" dirty="0">
              <a:cs typeface="B Nazanin" panose="00000400000000000000" pitchFamily="2" charset="-78"/>
            </a:endParaRPr>
          </a:p>
        </p:txBody>
      </p:sp>
      <p:sp>
        <p:nvSpPr>
          <p:cNvPr id="4" name="Rectangle 3"/>
          <p:cNvSpPr/>
          <p:nvPr/>
        </p:nvSpPr>
        <p:spPr>
          <a:xfrm>
            <a:off x="1145415" y="4035875"/>
            <a:ext cx="10805793" cy="954107"/>
          </a:xfrm>
          <a:prstGeom prst="rect">
            <a:avLst/>
          </a:prstGeom>
        </p:spPr>
        <p:txBody>
          <a:bodyPr wrap="square">
            <a:spAutoFit/>
          </a:bodyPr>
          <a:lstStyle/>
          <a:p>
            <a:pPr algn="just" rtl="1">
              <a:spcAft>
                <a:spcPts val="600"/>
              </a:spcAft>
            </a:pPr>
            <a:r>
              <a:rPr lang="fa-IR" sz="2300" b="1" dirty="0">
                <a:cs typeface="B Nazanin" panose="00000400000000000000" pitchFamily="2" charset="-78"/>
              </a:rPr>
              <a:t>اختراع، نتیجه</a:t>
            </a:r>
            <a:r>
              <a:rPr lang="fa-IR" sz="2300" dirty="0"/>
              <a:t>­</a:t>
            </a:r>
            <a:r>
              <a:rPr lang="fa-IR" sz="2300" b="1" dirty="0">
                <a:cs typeface="B Nazanin" panose="00000400000000000000" pitchFamily="2" charset="-78"/>
              </a:rPr>
              <a:t>ی فکر </a:t>
            </a:r>
            <a:r>
              <a:rPr lang="fa-IR" sz="2800" b="1" dirty="0">
                <a:solidFill>
                  <a:srgbClr val="FF0000"/>
                </a:solidFill>
                <a:cs typeface="B Nazanin" panose="00000400000000000000" pitchFamily="2" charset="-78"/>
              </a:rPr>
              <a:t>فرد یا افراد </a:t>
            </a:r>
            <a:r>
              <a:rPr lang="fa-IR" sz="2300" b="1" dirty="0">
                <a:cs typeface="B Nazanin" panose="00000400000000000000" pitchFamily="2" charset="-78"/>
              </a:rPr>
              <a:t>است که </a:t>
            </a:r>
            <a:r>
              <a:rPr lang="fa-IR" sz="2800" b="1" dirty="0">
                <a:solidFill>
                  <a:srgbClr val="FF0000"/>
                </a:solidFill>
                <a:cs typeface="B Nazanin" panose="00000400000000000000" pitchFamily="2" charset="-78"/>
              </a:rPr>
              <a:t>برای اولین بار </a:t>
            </a:r>
            <a:r>
              <a:rPr lang="fa-IR" sz="2300" b="1" dirty="0">
                <a:cs typeface="B Nazanin" panose="00000400000000000000" pitchFamily="2" charset="-78"/>
              </a:rPr>
              <a:t>فرایند یا فراورده</a:t>
            </a:r>
            <a:r>
              <a:rPr lang="fa-IR" sz="2300" dirty="0"/>
              <a:t>­</a:t>
            </a:r>
            <a:r>
              <a:rPr lang="fa-IR" sz="2300" b="1" dirty="0">
                <a:cs typeface="B Nazanin" panose="00000400000000000000" pitchFamily="2" charset="-78"/>
              </a:rPr>
              <a:t>ای خاص را ارائه می</a:t>
            </a:r>
            <a:r>
              <a:rPr lang="fa-IR" sz="2300" dirty="0"/>
              <a:t>­</a:t>
            </a:r>
            <a:r>
              <a:rPr lang="fa-IR" sz="2300" b="1" dirty="0">
                <a:cs typeface="B Nazanin" panose="00000400000000000000" pitchFamily="2" charset="-78"/>
              </a:rPr>
              <a:t>کنند و مشکلی را در یک </a:t>
            </a:r>
            <a:r>
              <a:rPr lang="fa-IR" sz="2800" b="1" dirty="0">
                <a:solidFill>
                  <a:srgbClr val="FF0000"/>
                </a:solidFill>
                <a:cs typeface="B Nazanin" panose="00000400000000000000" pitchFamily="2" charset="-78"/>
              </a:rPr>
              <a:t>حرفه، فن، فناوری، صنعت </a:t>
            </a:r>
            <a:r>
              <a:rPr lang="fa-IR" sz="2300" b="1" dirty="0">
                <a:cs typeface="B Nazanin" panose="00000400000000000000" pitchFamily="2" charset="-78"/>
              </a:rPr>
              <a:t>و مانند آن</a:t>
            </a:r>
            <a:r>
              <a:rPr lang="fa-IR" sz="2300" dirty="0"/>
              <a:t>­</a:t>
            </a:r>
            <a:r>
              <a:rPr lang="fa-IR" sz="2300" b="1" dirty="0">
                <a:cs typeface="B Nazanin" panose="00000400000000000000" pitchFamily="2" charset="-78"/>
              </a:rPr>
              <a:t>ها حل می</a:t>
            </a:r>
            <a:r>
              <a:rPr lang="fa-IR" sz="2300" dirty="0"/>
              <a:t>­</a:t>
            </a:r>
            <a:r>
              <a:rPr lang="fa-IR" sz="2300" b="1" dirty="0">
                <a:cs typeface="B Nazanin" panose="00000400000000000000" pitchFamily="2" charset="-78"/>
              </a:rPr>
              <a:t>نمایند.  </a:t>
            </a:r>
            <a:endParaRPr lang="en-US" sz="2300" b="1" dirty="0">
              <a:cs typeface="B Nazanin" panose="00000400000000000000" pitchFamily="2" charset="-78"/>
            </a:endParaRPr>
          </a:p>
        </p:txBody>
      </p:sp>
      <p:sp>
        <p:nvSpPr>
          <p:cNvPr id="6" name="Oval 5"/>
          <p:cNvSpPr/>
          <p:nvPr/>
        </p:nvSpPr>
        <p:spPr>
          <a:xfrm>
            <a:off x="5543550" y="4035875"/>
            <a:ext cx="1924050" cy="5170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a:stCxn id="6" idx="3"/>
          </p:cNvCxnSpPr>
          <p:nvPr/>
        </p:nvCxnSpPr>
        <p:spPr>
          <a:xfrm flipH="1">
            <a:off x="3867150" y="4477226"/>
            <a:ext cx="1958171" cy="512756"/>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145415" y="4552950"/>
            <a:ext cx="2721735" cy="1200329"/>
          </a:xfrm>
          <a:prstGeom prst="rect">
            <a:avLst/>
          </a:prstGeom>
          <a:noFill/>
        </p:spPr>
        <p:txBody>
          <a:bodyPr wrap="square" rtlCol="0">
            <a:spAutoFit/>
          </a:bodyPr>
          <a:lstStyle/>
          <a:p>
            <a:pPr algn="just" rtl="1"/>
            <a:r>
              <a:rPr lang="fa-IR" dirty="0">
                <a:solidFill>
                  <a:srgbClr val="FF0000"/>
                </a:solidFill>
                <a:cs typeface="B Nazanin" panose="00000400000000000000" pitchFamily="2" charset="-78"/>
              </a:rPr>
              <a:t>اختراع صرفاً یک ایده</a:t>
            </a:r>
            <a:r>
              <a:rPr lang="fa-IR" dirty="0">
                <a:solidFill>
                  <a:srgbClr val="FF0000"/>
                </a:solidFill>
              </a:rPr>
              <a:t>­</a:t>
            </a:r>
            <a:r>
              <a:rPr lang="fa-IR" dirty="0">
                <a:solidFill>
                  <a:srgbClr val="FF0000"/>
                </a:solidFill>
                <a:cs typeface="B Nazanin" panose="00000400000000000000" pitchFamily="2" charset="-78"/>
              </a:rPr>
              <a:t>ی نوآورانه نیست. بلکه باید دارای گام ابتکاری و کاربرد صنعتی به عنوان شرایط ماهوی نیز باشد.</a:t>
            </a:r>
            <a:endParaRPr lang="en-US" dirty="0">
              <a:solidFill>
                <a:srgbClr val="FF0000"/>
              </a:solidFill>
              <a:cs typeface="B Nazanin" panose="00000400000000000000" pitchFamily="2" charset="-78"/>
            </a:endParaRPr>
          </a:p>
        </p:txBody>
      </p:sp>
      <p:sp>
        <p:nvSpPr>
          <p:cNvPr id="19" name="TextBox 18"/>
          <p:cNvSpPr txBox="1"/>
          <p:nvPr/>
        </p:nvSpPr>
        <p:spPr>
          <a:xfrm>
            <a:off x="1390650" y="5923751"/>
            <a:ext cx="9920478" cy="923330"/>
          </a:xfrm>
          <a:prstGeom prst="rect">
            <a:avLst/>
          </a:prstGeom>
          <a:noFill/>
        </p:spPr>
        <p:txBody>
          <a:bodyPr wrap="square" rtlCol="0">
            <a:spAutoFit/>
          </a:bodyPr>
          <a:lstStyle/>
          <a:p>
            <a:pPr algn="just" rtl="1"/>
            <a:r>
              <a:rPr lang="fa-IR" dirty="0">
                <a:solidFill>
                  <a:srgbClr val="FF0000"/>
                </a:solidFill>
                <a:cs typeface="B Nazanin" panose="00000400000000000000" pitchFamily="2" charset="-78"/>
              </a:rPr>
              <a:t>صرف «ایده</a:t>
            </a:r>
            <a:r>
              <a:rPr lang="fa-IR" dirty="0"/>
              <a:t>­</a:t>
            </a:r>
            <a:r>
              <a:rPr lang="fa-IR" dirty="0">
                <a:solidFill>
                  <a:srgbClr val="FF0000"/>
                </a:solidFill>
                <a:cs typeface="B Nazanin" panose="00000400000000000000" pitchFamily="2" charset="-78"/>
              </a:rPr>
              <a:t>پردازی» برای عنوان اختراع کافی نیست. ایده و فکر باید منجر به ارائه راه</a:t>
            </a:r>
            <a:r>
              <a:rPr lang="fa-IR" dirty="0"/>
              <a:t>­</a:t>
            </a:r>
            <a:r>
              <a:rPr lang="fa-IR" dirty="0">
                <a:solidFill>
                  <a:srgbClr val="FF0000"/>
                </a:solidFill>
                <a:cs typeface="B Nazanin" panose="00000400000000000000" pitchFamily="2" charset="-78"/>
              </a:rPr>
              <a:t>حل </a:t>
            </a:r>
            <a:r>
              <a:rPr lang="fa-IR" u="sng" dirty="0">
                <a:solidFill>
                  <a:srgbClr val="FF0000"/>
                </a:solidFill>
                <a:cs typeface="B Nazanin" panose="00000400000000000000" pitchFamily="2" charset="-78"/>
              </a:rPr>
              <a:t>عملی</a:t>
            </a:r>
            <a:r>
              <a:rPr lang="fa-IR" dirty="0">
                <a:solidFill>
                  <a:srgbClr val="FF0000"/>
                </a:solidFill>
                <a:cs typeface="B Nazanin" panose="00000400000000000000" pitchFamily="2" charset="-78"/>
              </a:rPr>
              <a:t> برای حل مشکل فنی خاص باشد.</a:t>
            </a:r>
          </a:p>
          <a:p>
            <a:pPr algn="just" rtl="1"/>
            <a:r>
              <a:rPr lang="fa-IR" dirty="0">
                <a:solidFill>
                  <a:srgbClr val="FF0000"/>
                </a:solidFill>
                <a:cs typeface="B Nazanin" panose="00000400000000000000" pitchFamily="2" charset="-78"/>
              </a:rPr>
              <a:t>راه</a:t>
            </a:r>
            <a:r>
              <a:rPr lang="fa-IR" dirty="0"/>
              <a:t>­</a:t>
            </a:r>
            <a:r>
              <a:rPr lang="fa-IR" dirty="0">
                <a:solidFill>
                  <a:srgbClr val="FF0000"/>
                </a:solidFill>
                <a:cs typeface="B Nazanin" panose="00000400000000000000" pitchFamily="2" charset="-78"/>
              </a:rPr>
              <a:t>حل ارائه</a:t>
            </a:r>
            <a:r>
              <a:rPr lang="fa-IR" dirty="0"/>
              <a:t>­</a:t>
            </a:r>
            <a:r>
              <a:rPr lang="fa-IR" dirty="0">
                <a:solidFill>
                  <a:srgbClr val="FF0000"/>
                </a:solidFill>
                <a:cs typeface="B Nazanin" panose="00000400000000000000" pitchFamily="2" charset="-78"/>
              </a:rPr>
              <a:t>شده، باید راه</a:t>
            </a:r>
            <a:r>
              <a:rPr lang="fa-IR" dirty="0"/>
              <a:t>­</a:t>
            </a:r>
            <a:r>
              <a:rPr lang="fa-IR" dirty="0">
                <a:solidFill>
                  <a:srgbClr val="FF0000"/>
                </a:solidFill>
                <a:cs typeface="B Nazanin" panose="00000400000000000000" pitchFamily="2" charset="-78"/>
              </a:rPr>
              <a:t>حل</a:t>
            </a:r>
            <a:r>
              <a:rPr lang="fa-IR" dirty="0"/>
              <a:t>­</a:t>
            </a:r>
            <a:r>
              <a:rPr lang="fa-IR" dirty="0">
                <a:solidFill>
                  <a:srgbClr val="FF0000"/>
                </a:solidFill>
                <a:cs typeface="B Nazanin" panose="00000400000000000000" pitchFamily="2" charset="-78"/>
              </a:rPr>
              <a:t>های قبلی را بهبود و ارتقا بخشد. </a:t>
            </a:r>
          </a:p>
          <a:p>
            <a:pPr algn="just" rtl="1"/>
            <a:r>
              <a:rPr lang="fa-IR" dirty="0">
                <a:solidFill>
                  <a:srgbClr val="FF0000"/>
                </a:solidFill>
                <a:cs typeface="B Nazanin" panose="00000400000000000000" pitchFamily="2" charset="-78"/>
              </a:rPr>
              <a:t>راه</a:t>
            </a:r>
            <a:r>
              <a:rPr lang="fa-IR" dirty="0"/>
              <a:t>­</a:t>
            </a:r>
            <a:r>
              <a:rPr lang="fa-IR" dirty="0">
                <a:solidFill>
                  <a:srgbClr val="FF0000"/>
                </a:solidFill>
                <a:cs typeface="B Nazanin" panose="00000400000000000000" pitchFamily="2" charset="-78"/>
              </a:rPr>
              <a:t>حل باید عملی باشد؛ قابلیت تحقق فنی در اختراع، مورد نظر است، نه صورت خارجی و چشم</a:t>
            </a:r>
            <a:r>
              <a:rPr lang="fa-IR" dirty="0"/>
              <a:t>­</a:t>
            </a:r>
            <a:r>
              <a:rPr lang="fa-IR" dirty="0">
                <a:solidFill>
                  <a:srgbClr val="FF0000"/>
                </a:solidFill>
                <a:cs typeface="B Nazanin" panose="00000400000000000000" pitchFamily="2" charset="-78"/>
              </a:rPr>
              <a:t>انداز شیء !</a:t>
            </a:r>
            <a:endParaRPr lang="en-US" dirty="0">
              <a:solidFill>
                <a:srgbClr val="FF0000"/>
              </a:solidFill>
              <a:cs typeface="B Nazanin" panose="00000400000000000000" pitchFamily="2" charset="-78"/>
            </a:endParaRPr>
          </a:p>
        </p:txBody>
      </p:sp>
      <p:sp>
        <p:nvSpPr>
          <p:cNvPr id="20" name="Oval 19"/>
          <p:cNvSpPr/>
          <p:nvPr/>
        </p:nvSpPr>
        <p:spPr>
          <a:xfrm>
            <a:off x="8181975" y="4025706"/>
            <a:ext cx="1628775" cy="5170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a:off x="9526220" y="4486107"/>
            <a:ext cx="1217980" cy="714381"/>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978502" y="5200488"/>
            <a:ext cx="4707697" cy="369332"/>
          </a:xfrm>
          <a:prstGeom prst="rect">
            <a:avLst/>
          </a:prstGeom>
          <a:noFill/>
        </p:spPr>
        <p:txBody>
          <a:bodyPr wrap="square" rtlCol="0">
            <a:spAutoFit/>
          </a:bodyPr>
          <a:lstStyle/>
          <a:p>
            <a:pPr algn="just" rtl="1"/>
            <a:r>
              <a:rPr lang="fa-IR" dirty="0">
                <a:solidFill>
                  <a:srgbClr val="FF0000"/>
                </a:solidFill>
                <a:cs typeface="B Nazanin" panose="00000400000000000000" pitchFamily="2" charset="-78"/>
              </a:rPr>
              <a:t>عنوان «مخترع» تعریف کلی</a:t>
            </a:r>
            <a:r>
              <a:rPr lang="fa-IR" dirty="0"/>
              <a:t>­</a:t>
            </a:r>
            <a:r>
              <a:rPr lang="fa-IR" dirty="0">
                <a:solidFill>
                  <a:srgbClr val="FF0000"/>
                </a:solidFill>
                <a:cs typeface="B Nazanin" panose="00000400000000000000" pitchFamily="2" charset="-78"/>
              </a:rPr>
              <a:t>تر و مختصرتری است. </a:t>
            </a:r>
            <a:endParaRPr lang="en-US" dirty="0">
              <a:solidFill>
                <a:srgbClr val="FF0000"/>
              </a:solidFill>
              <a:cs typeface="B Nazanin" panose="00000400000000000000" pitchFamily="2" charset="-78"/>
            </a:endParaRPr>
          </a:p>
        </p:txBody>
      </p:sp>
      <p:sp>
        <p:nvSpPr>
          <p:cNvPr id="30" name="Oval 29"/>
          <p:cNvSpPr/>
          <p:nvPr/>
        </p:nvSpPr>
        <p:spPr>
          <a:xfrm>
            <a:off x="6829017" y="4412594"/>
            <a:ext cx="3248433" cy="5170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Arrow Connector 30"/>
          <p:cNvCxnSpPr/>
          <p:nvPr/>
        </p:nvCxnSpPr>
        <p:spPr>
          <a:xfrm flipH="1">
            <a:off x="7467600" y="4872995"/>
            <a:ext cx="705662" cy="480055"/>
          </a:xfrm>
          <a:prstGeom prst="straightConnector1">
            <a:avLst/>
          </a:prstGeom>
          <a:ln w="127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351627" y="5373972"/>
            <a:ext cx="4707697" cy="369332"/>
          </a:xfrm>
          <a:prstGeom prst="rect">
            <a:avLst/>
          </a:prstGeom>
          <a:noFill/>
        </p:spPr>
        <p:txBody>
          <a:bodyPr wrap="square" rtlCol="0">
            <a:spAutoFit/>
          </a:bodyPr>
          <a:lstStyle/>
          <a:p>
            <a:pPr algn="just" rtl="1"/>
            <a:r>
              <a:rPr lang="fa-IR" dirty="0">
                <a:solidFill>
                  <a:srgbClr val="FF0000"/>
                </a:solidFill>
                <a:cs typeface="B Nazanin" panose="00000400000000000000" pitchFamily="2" charset="-78"/>
              </a:rPr>
              <a:t>واژه «صنعت» یک واژه عام و به تنهایی کلی</a:t>
            </a:r>
            <a:r>
              <a:rPr lang="fa-IR" dirty="0"/>
              <a:t>­</a:t>
            </a:r>
            <a:r>
              <a:rPr lang="fa-IR" dirty="0">
                <a:solidFill>
                  <a:srgbClr val="FF0000"/>
                </a:solidFill>
                <a:cs typeface="B Nazanin" panose="00000400000000000000" pitchFamily="2" charset="-78"/>
              </a:rPr>
              <a:t>شمول است.</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val="2778534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right)">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strips(downLeft)">
                                      <p:cBhvr>
                                        <p:cTn id="23" dur="500"/>
                                        <p:tgtEl>
                                          <p:spTgt spid="20"/>
                                        </p:tgtEl>
                                      </p:cBhvr>
                                    </p:animEffect>
                                  </p:childTnLst>
                                </p:cTn>
                              </p:par>
                            </p:childTnLst>
                          </p:cTn>
                        </p:par>
                        <p:par>
                          <p:cTn id="24" fill="hold">
                            <p:stCondLst>
                              <p:cond delay="500"/>
                            </p:stCondLst>
                            <p:childTnLst>
                              <p:par>
                                <p:cTn id="25" presetID="18" presetClass="entr" presetSubtype="6" fill="hold" nodeType="after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strips(downRight)">
                                      <p:cBhvr>
                                        <p:cTn id="27" dur="500"/>
                                        <p:tgtEl>
                                          <p:spTgt spid="28"/>
                                        </p:tgtEl>
                                      </p:cBhvr>
                                    </p:animEffect>
                                  </p:childTnLst>
                                </p:cTn>
                              </p:par>
                            </p:childTnLst>
                          </p:cTn>
                        </p:par>
                        <p:par>
                          <p:cTn id="28" fill="hold">
                            <p:stCondLst>
                              <p:cond delay="1000"/>
                            </p:stCondLst>
                            <p:childTnLst>
                              <p:par>
                                <p:cTn id="29" presetID="18" presetClass="entr" presetSubtype="12" fill="hold" grpId="0" nodeType="after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strips(downLeft)">
                                      <p:cBhvr>
                                        <p:cTn id="31" dur="500"/>
                                        <p:tgtEl>
                                          <p:spTgt spid="29"/>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1"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strips(downLeft)">
                                      <p:cBhvr>
                                        <p:cTn id="36" dur="500"/>
                                        <p:tgtEl>
                                          <p:spTgt spid="6"/>
                                        </p:tgtEl>
                                      </p:cBhvr>
                                    </p:animEffect>
                                  </p:childTnLst>
                                </p:cTn>
                              </p:par>
                            </p:childTnLst>
                          </p:cTn>
                        </p:par>
                        <p:par>
                          <p:cTn id="37" fill="hold">
                            <p:stCondLst>
                              <p:cond delay="500"/>
                            </p:stCondLst>
                            <p:childTnLst>
                              <p:par>
                                <p:cTn id="38" presetID="18" presetClass="entr" presetSubtype="12" fill="hold"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strips(downLeft)">
                                      <p:cBhvr>
                                        <p:cTn id="40" dur="500"/>
                                        <p:tgtEl>
                                          <p:spTgt spid="9"/>
                                        </p:tgtEl>
                                      </p:cBhvr>
                                    </p:animEffect>
                                  </p:childTnLst>
                                </p:cTn>
                              </p:par>
                            </p:childTnLst>
                          </p:cTn>
                        </p:par>
                        <p:par>
                          <p:cTn id="41" fill="hold">
                            <p:stCondLst>
                              <p:cond delay="1000"/>
                            </p:stCondLst>
                            <p:childTnLst>
                              <p:par>
                                <p:cTn id="42" presetID="18" presetClass="entr" presetSubtype="12" fill="hold" grpId="0" nodeType="after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strips(downLeft)">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strips(downLeft)">
                                      <p:cBhvr>
                                        <p:cTn id="49" dur="500"/>
                                        <p:tgtEl>
                                          <p:spTgt spid="30"/>
                                        </p:tgtEl>
                                      </p:cBhvr>
                                    </p:animEffect>
                                  </p:childTnLst>
                                </p:cTn>
                              </p:par>
                            </p:childTnLst>
                          </p:cTn>
                        </p:par>
                        <p:par>
                          <p:cTn id="50" fill="hold">
                            <p:stCondLst>
                              <p:cond delay="500"/>
                            </p:stCondLst>
                            <p:childTnLst>
                              <p:par>
                                <p:cTn id="51" presetID="18" presetClass="entr" presetSubtype="12" fill="hold" nodeType="afterEffect">
                                  <p:stCondLst>
                                    <p:cond delay="0"/>
                                  </p:stCondLst>
                                  <p:childTnLst>
                                    <p:set>
                                      <p:cBhvr>
                                        <p:cTn id="52" dur="1" fill="hold">
                                          <p:stCondLst>
                                            <p:cond delay="0"/>
                                          </p:stCondLst>
                                        </p:cTn>
                                        <p:tgtEl>
                                          <p:spTgt spid="31"/>
                                        </p:tgtEl>
                                        <p:attrNameLst>
                                          <p:attrName>style.visibility</p:attrName>
                                        </p:attrNameLst>
                                      </p:cBhvr>
                                      <p:to>
                                        <p:strVal val="visible"/>
                                      </p:to>
                                    </p:set>
                                    <p:animEffect transition="in" filter="strips(downLeft)">
                                      <p:cBhvr>
                                        <p:cTn id="53" dur="500"/>
                                        <p:tgtEl>
                                          <p:spTgt spid="31"/>
                                        </p:tgtEl>
                                      </p:cBhvr>
                                    </p:animEffect>
                                  </p:childTnLst>
                                </p:cTn>
                              </p:par>
                            </p:childTnLst>
                          </p:cTn>
                        </p:par>
                        <p:par>
                          <p:cTn id="54" fill="hold">
                            <p:stCondLst>
                              <p:cond delay="1000"/>
                            </p:stCondLst>
                            <p:childTnLst>
                              <p:par>
                                <p:cTn id="55" presetID="18" presetClass="entr" presetSubtype="12" fill="hold" grpId="0" nodeType="after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strips(downLeft)">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nodeType="clickEffect">
                                  <p:stCondLst>
                                    <p:cond delay="0"/>
                                  </p:stCondLst>
                                  <p:childTnLst>
                                    <p:set>
                                      <p:cBhvr>
                                        <p:cTn id="61" dur="1" fill="hold">
                                          <p:stCondLst>
                                            <p:cond delay="0"/>
                                          </p:stCondLst>
                                        </p:cTn>
                                        <p:tgtEl>
                                          <p:spTgt spid="19">
                                            <p:txEl>
                                              <p:pRg st="0" end="0"/>
                                            </p:txEl>
                                          </p:spTgt>
                                        </p:tgtEl>
                                        <p:attrNameLst>
                                          <p:attrName>style.visibility</p:attrName>
                                        </p:attrNameLst>
                                      </p:cBhvr>
                                      <p:to>
                                        <p:strVal val="visible"/>
                                      </p:to>
                                    </p:set>
                                    <p:animEffect transition="in" filter="wipe(right)">
                                      <p:cBhvr>
                                        <p:cTn id="62" dur="500"/>
                                        <p:tgtEl>
                                          <p:spTgt spid="19">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nodeType="clickEffect">
                                  <p:stCondLst>
                                    <p:cond delay="0"/>
                                  </p:stCondLst>
                                  <p:childTnLst>
                                    <p:set>
                                      <p:cBhvr>
                                        <p:cTn id="66" dur="1" fill="hold">
                                          <p:stCondLst>
                                            <p:cond delay="0"/>
                                          </p:stCondLst>
                                        </p:cTn>
                                        <p:tgtEl>
                                          <p:spTgt spid="19">
                                            <p:txEl>
                                              <p:pRg st="1" end="1"/>
                                            </p:txEl>
                                          </p:spTgt>
                                        </p:tgtEl>
                                        <p:attrNameLst>
                                          <p:attrName>style.visibility</p:attrName>
                                        </p:attrNameLst>
                                      </p:cBhvr>
                                      <p:to>
                                        <p:strVal val="visible"/>
                                      </p:to>
                                    </p:set>
                                    <p:animEffect transition="in" filter="wipe(right)">
                                      <p:cBhvr>
                                        <p:cTn id="67" dur="500"/>
                                        <p:tgtEl>
                                          <p:spTgt spid="19">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nodeType="clickEffect">
                                  <p:stCondLst>
                                    <p:cond delay="0"/>
                                  </p:stCondLst>
                                  <p:childTnLst>
                                    <p:set>
                                      <p:cBhvr>
                                        <p:cTn id="71" dur="1" fill="hold">
                                          <p:stCondLst>
                                            <p:cond delay="0"/>
                                          </p:stCondLst>
                                        </p:cTn>
                                        <p:tgtEl>
                                          <p:spTgt spid="19">
                                            <p:txEl>
                                              <p:pRg st="2" end="2"/>
                                            </p:txEl>
                                          </p:spTgt>
                                        </p:tgtEl>
                                        <p:attrNameLst>
                                          <p:attrName>style.visibility</p:attrName>
                                        </p:attrNameLst>
                                      </p:cBhvr>
                                      <p:to>
                                        <p:strVal val="visible"/>
                                      </p:to>
                                    </p:set>
                                    <p:animEffect transition="in" filter="wipe(right)">
                                      <p:cBhvr>
                                        <p:cTn id="72" dur="5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4" grpId="0"/>
      <p:bldP spid="6" grpId="1" animBg="1"/>
      <p:bldP spid="10" grpId="0"/>
      <p:bldP spid="20" grpId="0" animBg="1"/>
      <p:bldP spid="29" grpId="0"/>
      <p:bldP spid="30" grpId="0" animBg="1"/>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    جایگاه اختراع در حقوق مالکیت فکری</a:t>
            </a:r>
            <a:endParaRPr lang="en-US" sz="3600" dirty="0">
              <a:effectLst>
                <a:glow rad="101600">
                  <a:schemeClr val="accent2">
                    <a:alpha val="60000"/>
                  </a:schemeClr>
                </a:glow>
              </a:effectLst>
              <a:cs typeface="B Titr" panose="00000700000000000000" pitchFamily="2" charset="-78"/>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5</a:t>
            </a:r>
            <a:endParaRPr lang="en-US" dirty="0">
              <a:cs typeface="B Nazanin" panose="00000400000000000000" pitchFamily="2" charset="-78"/>
            </a:endParaRPr>
          </a:p>
        </p:txBody>
      </p:sp>
      <p:sp>
        <p:nvSpPr>
          <p:cNvPr id="5" name="Rounded Rectangle 4"/>
          <p:cNvSpPr/>
          <p:nvPr/>
        </p:nvSpPr>
        <p:spPr>
          <a:xfrm>
            <a:off x="4019550" y="2286000"/>
            <a:ext cx="7931658" cy="97155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rtl="1">
              <a:spcAft>
                <a:spcPts val="600"/>
              </a:spcAft>
            </a:pPr>
            <a:r>
              <a:rPr lang="fa-IR" sz="2300" b="1" dirty="0">
                <a:solidFill>
                  <a:schemeClr val="tx1"/>
                </a:solidFill>
                <a:cs typeface="B Nazanin" panose="00000400000000000000" pitchFamily="2" charset="-78"/>
              </a:rPr>
              <a:t>اختراع، در قالب نتیجه</a:t>
            </a:r>
            <a:r>
              <a:rPr lang="fa-IR" sz="2400" dirty="0"/>
              <a:t>­</a:t>
            </a:r>
            <a:r>
              <a:rPr lang="fa-IR" sz="2300" b="1" dirty="0">
                <a:solidFill>
                  <a:schemeClr val="tx1"/>
                </a:solidFill>
                <a:cs typeface="B Nazanin" panose="00000400000000000000" pitchFamily="2" charset="-78"/>
              </a:rPr>
              <a:t>ی عینی حاصل از فعالیت فکری و ذهنی مخترع بیان می</a:t>
            </a:r>
            <a:r>
              <a:rPr lang="fa-IR" sz="2400" dirty="0"/>
              <a:t>­</a:t>
            </a:r>
            <a:r>
              <a:rPr lang="fa-IR" sz="2300" b="1" dirty="0">
                <a:solidFill>
                  <a:schemeClr val="tx1"/>
                </a:solidFill>
                <a:cs typeface="B Nazanin" panose="00000400000000000000" pitchFamily="2" charset="-78"/>
              </a:rPr>
              <a:t>شود در دسته دارایی </a:t>
            </a:r>
            <a:r>
              <a:rPr lang="fa-IR" sz="2400" b="1" dirty="0">
                <a:solidFill>
                  <a:srgbClr val="00B0F0"/>
                </a:solidFill>
                <a:cs typeface="B Nazanin" panose="00000400000000000000" pitchFamily="2" charset="-78"/>
              </a:rPr>
              <a:t>معنوی</a:t>
            </a:r>
            <a:r>
              <a:rPr lang="fa-IR" sz="2400" b="1" dirty="0">
                <a:solidFill>
                  <a:schemeClr val="tx1"/>
                </a:solidFill>
                <a:cs typeface="B Nazanin" panose="00000400000000000000" pitchFamily="2" charset="-78"/>
              </a:rPr>
              <a:t> </a:t>
            </a:r>
            <a:r>
              <a:rPr lang="fa-IR" sz="2300" b="1" dirty="0">
                <a:solidFill>
                  <a:schemeClr val="tx1"/>
                </a:solidFill>
                <a:cs typeface="B Nazanin" panose="00000400000000000000" pitchFamily="2" charset="-78"/>
              </a:rPr>
              <a:t>یا </a:t>
            </a:r>
            <a:r>
              <a:rPr lang="fa-IR" sz="2400" b="1" dirty="0">
                <a:solidFill>
                  <a:srgbClr val="00B0F0"/>
                </a:solidFill>
                <a:cs typeface="B Nazanin" panose="00000400000000000000" pitchFamily="2" charset="-78"/>
              </a:rPr>
              <a:t>فکری</a:t>
            </a:r>
            <a:r>
              <a:rPr lang="fa-IR" sz="2400" b="1" dirty="0">
                <a:solidFill>
                  <a:schemeClr val="tx1"/>
                </a:solidFill>
                <a:cs typeface="B Nazanin" panose="00000400000000000000" pitchFamily="2" charset="-78"/>
              </a:rPr>
              <a:t> </a:t>
            </a:r>
            <a:r>
              <a:rPr lang="fa-IR" sz="2300" b="1" dirty="0">
                <a:solidFill>
                  <a:schemeClr val="tx1"/>
                </a:solidFill>
                <a:cs typeface="B Nazanin" panose="00000400000000000000" pitchFamily="2" charset="-78"/>
              </a:rPr>
              <a:t>قرار می</a:t>
            </a:r>
            <a:r>
              <a:rPr lang="fa-IR" sz="2400" dirty="0"/>
              <a:t>­</a:t>
            </a:r>
            <a:r>
              <a:rPr lang="fa-IR" sz="2300" b="1" dirty="0">
                <a:solidFill>
                  <a:schemeClr val="tx1"/>
                </a:solidFill>
                <a:cs typeface="B Nazanin" panose="00000400000000000000" pitchFamily="2" charset="-78"/>
              </a:rPr>
              <a:t>گیرد.</a:t>
            </a:r>
          </a:p>
          <a:p>
            <a:pPr algn="just" rtl="1">
              <a:spcAft>
                <a:spcPts val="600"/>
              </a:spcAft>
            </a:pPr>
            <a:endParaRPr lang="en-US" sz="2300" b="1" dirty="0">
              <a:solidFill>
                <a:schemeClr val="tx1"/>
              </a:solidFill>
              <a:cs typeface="B Nazanin" panose="00000400000000000000" pitchFamily="2" charset="-78"/>
            </a:endParaRPr>
          </a:p>
        </p:txBody>
      </p:sp>
      <p:graphicFrame>
        <p:nvGraphicFramePr>
          <p:cNvPr id="26" name="Diagram 25"/>
          <p:cNvGraphicFramePr/>
          <p:nvPr>
            <p:extLst>
              <p:ext uri="{D42A27DB-BD31-4B8C-83A1-F6EECF244321}">
                <p14:modId xmlns:p14="http://schemas.microsoft.com/office/powerpoint/2010/main" val="2131288969"/>
              </p:ext>
            </p:extLst>
          </p:nvPr>
        </p:nvGraphicFramePr>
        <p:xfrm>
          <a:off x="985059" y="570270"/>
          <a:ext cx="3461364" cy="640142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7" name="Rounded Rectangle 26"/>
          <p:cNvSpPr/>
          <p:nvPr/>
        </p:nvSpPr>
        <p:spPr>
          <a:xfrm>
            <a:off x="4019550" y="3483761"/>
            <a:ext cx="7931658" cy="1316839"/>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rtl="1">
              <a:spcAft>
                <a:spcPts val="600"/>
              </a:spcAft>
            </a:pPr>
            <a:r>
              <a:rPr lang="fa-IR" sz="2300" b="1" dirty="0">
                <a:solidFill>
                  <a:schemeClr val="tx1"/>
                </a:solidFill>
                <a:cs typeface="B Nazanin" panose="00000400000000000000" pitchFamily="2" charset="-78"/>
              </a:rPr>
              <a:t>مخترع قبول می‌کند که اختراع خود را در قالب </a:t>
            </a:r>
            <a:r>
              <a:rPr lang="fa-IR" sz="2400" b="1" dirty="0">
                <a:solidFill>
                  <a:srgbClr val="00B0F0"/>
                </a:solidFill>
                <a:cs typeface="B Nazanin" panose="00000400000000000000" pitchFamily="2" charset="-78"/>
              </a:rPr>
              <a:t>ثبت اختراع </a:t>
            </a:r>
            <a:r>
              <a:rPr lang="fa-IR" sz="2300" b="1" dirty="0">
                <a:solidFill>
                  <a:schemeClr val="tx1"/>
                </a:solidFill>
                <a:cs typeface="B Nazanin" panose="00000400000000000000" pitchFamily="2" charset="-78"/>
              </a:rPr>
              <a:t>برای جامعه افشا نماید و در ازای آن، جامعه (سازمان یا مرجع دولتی) نیز قبول می</a:t>
            </a:r>
            <a:r>
              <a:rPr lang="fa-IR" sz="2400" dirty="0"/>
              <a:t>­</a:t>
            </a:r>
            <a:r>
              <a:rPr lang="fa-IR" sz="2300" b="1" dirty="0">
                <a:solidFill>
                  <a:schemeClr val="tx1"/>
                </a:solidFill>
                <a:cs typeface="B Nazanin" panose="00000400000000000000" pitchFamily="2" charset="-78"/>
              </a:rPr>
              <a:t>کند که </a:t>
            </a:r>
            <a:r>
              <a:rPr lang="fa-IR" sz="2400" b="1" dirty="0">
                <a:solidFill>
                  <a:srgbClr val="00B0F0"/>
                </a:solidFill>
                <a:cs typeface="B Nazanin" panose="00000400000000000000" pitchFamily="2" charset="-78"/>
              </a:rPr>
              <a:t>حقوق انحصاری اختراع </a:t>
            </a:r>
            <a:r>
              <a:rPr lang="fa-IR" sz="2300" b="1" dirty="0">
                <a:solidFill>
                  <a:schemeClr val="tx1"/>
                </a:solidFill>
                <a:cs typeface="B Nazanin" panose="00000400000000000000" pitchFamily="2" charset="-78"/>
              </a:rPr>
              <a:t>را در چارچوب مواضع قانونی به مخترع اعطا کند.</a:t>
            </a:r>
          </a:p>
          <a:p>
            <a:pPr algn="just" rtl="1">
              <a:spcAft>
                <a:spcPts val="600"/>
              </a:spcAft>
            </a:pPr>
            <a:endParaRPr lang="en-US" sz="2300" b="1" dirty="0">
              <a:solidFill>
                <a:schemeClr val="tx1"/>
              </a:solidFill>
              <a:cs typeface="B Nazanin" panose="00000400000000000000" pitchFamily="2" charset="-78"/>
            </a:endParaRPr>
          </a:p>
        </p:txBody>
      </p:sp>
      <p:sp>
        <p:nvSpPr>
          <p:cNvPr id="33" name="Rounded Rectangle 32"/>
          <p:cNvSpPr/>
          <p:nvPr/>
        </p:nvSpPr>
        <p:spPr>
          <a:xfrm>
            <a:off x="4019550" y="5069921"/>
            <a:ext cx="7931658" cy="992989"/>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rtl="1">
              <a:spcAft>
                <a:spcPts val="600"/>
              </a:spcAft>
            </a:pPr>
            <a:r>
              <a:rPr lang="fa-IR" sz="2300" b="1" dirty="0">
                <a:solidFill>
                  <a:schemeClr val="tx1"/>
                </a:solidFill>
                <a:cs typeface="B Nazanin" panose="00000400000000000000" pitchFamily="2" charset="-78"/>
              </a:rPr>
              <a:t>در چنین شرایطی، </a:t>
            </a:r>
            <a:r>
              <a:rPr lang="fa-IR" sz="2400" b="1" dirty="0">
                <a:solidFill>
                  <a:srgbClr val="00B0F0"/>
                </a:solidFill>
                <a:cs typeface="B Nazanin" panose="00000400000000000000" pitchFamily="2" charset="-78"/>
              </a:rPr>
              <a:t>دارایی معنوی غیرقابل</a:t>
            </a:r>
            <a:r>
              <a:rPr lang="fa-IR" sz="2800" dirty="0">
                <a:solidFill>
                  <a:srgbClr val="00B0F0"/>
                </a:solidFill>
              </a:rPr>
              <a:t>­</a:t>
            </a:r>
            <a:r>
              <a:rPr lang="fa-IR" sz="2400" b="1" dirty="0">
                <a:solidFill>
                  <a:srgbClr val="00B0F0"/>
                </a:solidFill>
                <a:cs typeface="B Nazanin" panose="00000400000000000000" pitchFamily="2" charset="-78"/>
              </a:rPr>
              <a:t>اندازه</a:t>
            </a:r>
            <a:r>
              <a:rPr lang="fa-IR" sz="2800" dirty="0">
                <a:solidFill>
                  <a:srgbClr val="00B0F0"/>
                </a:solidFill>
              </a:rPr>
              <a:t>­</a:t>
            </a:r>
            <a:r>
              <a:rPr lang="fa-IR" sz="2400" b="1" dirty="0">
                <a:solidFill>
                  <a:srgbClr val="00B0F0"/>
                </a:solidFill>
                <a:cs typeface="B Nazanin" panose="00000400000000000000" pitchFamily="2" charset="-78"/>
              </a:rPr>
              <a:t>گیری</a:t>
            </a:r>
            <a:r>
              <a:rPr lang="fa-IR" sz="2300" b="1" dirty="0">
                <a:solidFill>
                  <a:schemeClr val="tx1"/>
                </a:solidFill>
                <a:cs typeface="B Nazanin" panose="00000400000000000000" pitchFamily="2" charset="-78"/>
              </a:rPr>
              <a:t>، به یک </a:t>
            </a:r>
            <a:r>
              <a:rPr lang="fa-IR" sz="2400" b="1" dirty="0">
                <a:solidFill>
                  <a:srgbClr val="00B0F0"/>
                </a:solidFill>
                <a:cs typeface="B Nazanin" panose="00000400000000000000" pitchFamily="2" charset="-78"/>
              </a:rPr>
              <a:t>دارایی قابل اندازه</a:t>
            </a:r>
            <a:r>
              <a:rPr lang="fa-IR" sz="2800" dirty="0">
                <a:solidFill>
                  <a:srgbClr val="00B0F0"/>
                </a:solidFill>
              </a:rPr>
              <a:t>­</a:t>
            </a:r>
            <a:r>
              <a:rPr lang="fa-IR" sz="2400" b="1" dirty="0">
                <a:solidFill>
                  <a:srgbClr val="00B0F0"/>
                </a:solidFill>
                <a:cs typeface="B Nazanin" panose="00000400000000000000" pitchFamily="2" charset="-78"/>
              </a:rPr>
              <a:t>گیری</a:t>
            </a:r>
            <a:r>
              <a:rPr lang="fa-IR" sz="2300" b="1" dirty="0">
                <a:solidFill>
                  <a:schemeClr val="tx1"/>
                </a:solidFill>
                <a:cs typeface="B Nazanin" panose="00000400000000000000" pitchFamily="2" charset="-78"/>
              </a:rPr>
              <a:t> (مانند دارایی مادی و فیزیکی) تبدیل می</a:t>
            </a:r>
            <a:r>
              <a:rPr lang="fa-IR" sz="2400" dirty="0"/>
              <a:t>­</a:t>
            </a:r>
            <a:r>
              <a:rPr lang="fa-IR" sz="2300" b="1" dirty="0">
                <a:solidFill>
                  <a:schemeClr val="tx1"/>
                </a:solidFill>
                <a:cs typeface="B Nazanin" panose="00000400000000000000" pitchFamily="2" charset="-78"/>
              </a:rPr>
              <a:t>شود. </a:t>
            </a:r>
          </a:p>
          <a:p>
            <a:pPr algn="just" rtl="1">
              <a:spcAft>
                <a:spcPts val="600"/>
              </a:spcAft>
            </a:pPr>
            <a:endParaRPr lang="en-US" sz="23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3950347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6">
                                            <p:graphicEl>
                                              <a:dgm id="{975F4364-4AE1-4CC3-9274-8FDCB25D78E7}"/>
                                            </p:graphicEl>
                                          </p:spTgt>
                                        </p:tgtEl>
                                        <p:attrNameLst>
                                          <p:attrName>style.visibility</p:attrName>
                                        </p:attrNameLst>
                                      </p:cBhvr>
                                      <p:to>
                                        <p:strVal val="visible"/>
                                      </p:to>
                                    </p:set>
                                    <p:animEffect transition="in" filter="wipe(up)">
                                      <p:cBhvr>
                                        <p:cTn id="7" dur="500"/>
                                        <p:tgtEl>
                                          <p:spTgt spid="26">
                                            <p:graphicEl>
                                              <a:dgm id="{975F4364-4AE1-4CC3-9274-8FDCB25D78E7}"/>
                                            </p:graphic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6">
                                            <p:graphicEl>
                                              <a:dgm id="{16607620-D418-45A9-B33E-8C8CBF7FDDFF}"/>
                                            </p:graphicEl>
                                          </p:spTgt>
                                        </p:tgtEl>
                                        <p:attrNameLst>
                                          <p:attrName>style.visibility</p:attrName>
                                        </p:attrNameLst>
                                      </p:cBhvr>
                                      <p:to>
                                        <p:strVal val="visible"/>
                                      </p:to>
                                    </p:set>
                                    <p:animEffect transition="in" filter="wipe(up)">
                                      <p:cBhvr>
                                        <p:cTn id="11" dur="500"/>
                                        <p:tgtEl>
                                          <p:spTgt spid="26">
                                            <p:graphicEl>
                                              <a:dgm id="{16607620-D418-45A9-B33E-8C8CBF7FDDFF}"/>
                                            </p:graphicEl>
                                          </p:spTgt>
                                        </p:tgtEl>
                                      </p:cBhvr>
                                    </p:animEffect>
                                  </p:childTnLst>
                                </p:cTn>
                              </p:par>
                            </p:childTnLst>
                          </p:cTn>
                        </p:par>
                        <p:par>
                          <p:cTn id="12" fill="hold">
                            <p:stCondLst>
                              <p:cond delay="100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5"/>
                                        </p:tgtEl>
                                        <p:attrNameLst>
                                          <p:attrName>ppt_y</p:attrName>
                                        </p:attrNameLst>
                                      </p:cBhvr>
                                      <p:tavLst>
                                        <p:tav tm="0">
                                          <p:val>
                                            <p:strVal val="#ppt_y"/>
                                          </p:val>
                                        </p:tav>
                                        <p:tav tm="100000">
                                          <p:val>
                                            <p:strVal val="#ppt_y"/>
                                          </p:val>
                                        </p:tav>
                                      </p:tavLst>
                                    </p:anim>
                                    <p:anim calcmode="lin" valueType="num">
                                      <p:cBhvr>
                                        <p:cTn id="1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26">
                                            <p:graphicEl>
                                              <a:dgm id="{3A2DDF76-ED12-4F8C-86EE-00EE9F1A5E84}"/>
                                            </p:graphicEl>
                                          </p:spTgt>
                                        </p:tgtEl>
                                        <p:attrNameLst>
                                          <p:attrName>style.visibility</p:attrName>
                                        </p:attrNameLst>
                                      </p:cBhvr>
                                      <p:to>
                                        <p:strVal val="visible"/>
                                      </p:to>
                                    </p:set>
                                    <p:animEffect transition="in" filter="wipe(up)">
                                      <p:cBhvr>
                                        <p:cTn id="24" dur="500"/>
                                        <p:tgtEl>
                                          <p:spTgt spid="26">
                                            <p:graphicEl>
                                              <a:dgm id="{3A2DDF76-ED12-4F8C-86EE-00EE9F1A5E84}"/>
                                            </p:graphicEl>
                                          </p:spTgt>
                                        </p:tgtEl>
                                      </p:cBhvr>
                                    </p:animEffect>
                                  </p:childTnLst>
                                </p:cTn>
                              </p:par>
                            </p:childTnLst>
                          </p:cTn>
                        </p:par>
                        <p:par>
                          <p:cTn id="25" fill="hold">
                            <p:stCondLst>
                              <p:cond delay="500"/>
                            </p:stCondLst>
                            <p:childTnLst>
                              <p:par>
                                <p:cTn id="26" presetID="22" presetClass="entr" presetSubtype="1" fill="hold" grpId="0" nodeType="afterEffect">
                                  <p:stCondLst>
                                    <p:cond delay="0"/>
                                  </p:stCondLst>
                                  <p:childTnLst>
                                    <p:set>
                                      <p:cBhvr>
                                        <p:cTn id="27" dur="1" fill="hold">
                                          <p:stCondLst>
                                            <p:cond delay="0"/>
                                          </p:stCondLst>
                                        </p:cTn>
                                        <p:tgtEl>
                                          <p:spTgt spid="26">
                                            <p:graphicEl>
                                              <a:dgm id="{697B3585-35C4-4410-9B94-211F883657DB}"/>
                                            </p:graphicEl>
                                          </p:spTgt>
                                        </p:tgtEl>
                                        <p:attrNameLst>
                                          <p:attrName>style.visibility</p:attrName>
                                        </p:attrNameLst>
                                      </p:cBhvr>
                                      <p:to>
                                        <p:strVal val="visible"/>
                                      </p:to>
                                    </p:set>
                                    <p:animEffect transition="in" filter="wipe(up)">
                                      <p:cBhvr>
                                        <p:cTn id="28" dur="500"/>
                                        <p:tgtEl>
                                          <p:spTgt spid="26">
                                            <p:graphicEl>
                                              <a:dgm id="{697B3585-35C4-4410-9B94-211F883657DB}"/>
                                            </p:graphicEl>
                                          </p:spTgt>
                                        </p:tgtEl>
                                      </p:cBhvr>
                                    </p:animEffect>
                                  </p:childTnLst>
                                </p:cTn>
                              </p:par>
                            </p:childTnLst>
                          </p:cTn>
                        </p:par>
                        <p:par>
                          <p:cTn id="29" fill="hold">
                            <p:stCondLst>
                              <p:cond delay="10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27"/>
                                        </p:tgtEl>
                                        <p:attrNameLst>
                                          <p:attrName>style.visibility</p:attrName>
                                        </p:attrNameLst>
                                      </p:cBhvr>
                                      <p:to>
                                        <p:strVal val="visible"/>
                                      </p:to>
                                    </p:set>
                                    <p:anim calcmode="lin" valueType="num">
                                      <p:cBhvr>
                                        <p:cTn id="32" dur="500" fill="hold"/>
                                        <p:tgtEl>
                                          <p:spTgt spid="27"/>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27"/>
                                        </p:tgtEl>
                                        <p:attrNameLst>
                                          <p:attrName>ppt_y</p:attrName>
                                        </p:attrNameLst>
                                      </p:cBhvr>
                                      <p:tavLst>
                                        <p:tav tm="0">
                                          <p:val>
                                            <p:strVal val="#ppt_y"/>
                                          </p:val>
                                        </p:tav>
                                        <p:tav tm="100000">
                                          <p:val>
                                            <p:strVal val="#ppt_y"/>
                                          </p:val>
                                        </p:tav>
                                      </p:tavLst>
                                    </p:anim>
                                    <p:anim calcmode="lin" valueType="num">
                                      <p:cBhvr>
                                        <p:cTn id="34" dur="500" fill="hold"/>
                                        <p:tgtEl>
                                          <p:spTgt spid="27"/>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27"/>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27"/>
                                        </p:tgtEl>
                                      </p:cBhvr>
                                    </p:animEffect>
                                  </p:childTnLst>
                                </p:cTn>
                              </p:par>
                            </p:childTnLst>
                          </p:cTn>
                        </p:par>
                      </p:childTnLst>
                    </p:cTn>
                  </p:par>
                  <p:par>
                    <p:cTn id="37" fill="hold">
                      <p:stCondLst>
                        <p:cond delay="indefinite"/>
                      </p:stCondLst>
                      <p:childTnLst>
                        <p:par>
                          <p:cTn id="38" fill="hold">
                            <p:stCondLst>
                              <p:cond delay="0"/>
                            </p:stCondLst>
                            <p:childTnLst>
                              <p:par>
                                <p:cTn id="39" presetID="41" presetClass="entr" presetSubtype="0" fill="hold" grpId="0" nodeType="clickEffect">
                                  <p:stCondLst>
                                    <p:cond delay="0"/>
                                  </p:stCondLst>
                                  <p:iterate type="lt">
                                    <p:tmPct val="10000"/>
                                  </p:iterate>
                                  <p:childTnLst>
                                    <p:set>
                                      <p:cBhvr>
                                        <p:cTn id="40" dur="1" fill="hold">
                                          <p:stCondLst>
                                            <p:cond delay="0"/>
                                          </p:stCondLst>
                                        </p:cTn>
                                        <p:tgtEl>
                                          <p:spTgt spid="33"/>
                                        </p:tgtEl>
                                        <p:attrNameLst>
                                          <p:attrName>style.visibility</p:attrName>
                                        </p:attrNameLst>
                                      </p:cBhvr>
                                      <p:to>
                                        <p:strVal val="visible"/>
                                      </p:to>
                                    </p:set>
                                    <p:anim calcmode="lin" valueType="num">
                                      <p:cBhvr>
                                        <p:cTn id="41"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33"/>
                                        </p:tgtEl>
                                        <p:attrNameLst>
                                          <p:attrName>ppt_y</p:attrName>
                                        </p:attrNameLst>
                                      </p:cBhvr>
                                      <p:tavLst>
                                        <p:tav tm="0">
                                          <p:val>
                                            <p:strVal val="#ppt_y"/>
                                          </p:val>
                                        </p:tav>
                                        <p:tav tm="100000">
                                          <p:val>
                                            <p:strVal val="#ppt_y"/>
                                          </p:val>
                                        </p:tav>
                                      </p:tavLst>
                                    </p:anim>
                                    <p:anim calcmode="lin" valueType="num">
                                      <p:cBhvr>
                                        <p:cTn id="43"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3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26">
                                            <p:graphicEl>
                                              <a:dgm id="{7D41FEA4-0669-4C0D-8840-BF4303732E40}"/>
                                            </p:graphicEl>
                                          </p:spTgt>
                                        </p:tgtEl>
                                        <p:attrNameLst>
                                          <p:attrName>style.visibility</p:attrName>
                                        </p:attrNameLst>
                                      </p:cBhvr>
                                      <p:to>
                                        <p:strVal val="visible"/>
                                      </p:to>
                                    </p:set>
                                    <p:animEffect transition="in" filter="wipe(up)">
                                      <p:cBhvr>
                                        <p:cTn id="50" dur="500"/>
                                        <p:tgtEl>
                                          <p:spTgt spid="26">
                                            <p:graphicEl>
                                              <a:dgm id="{7D41FEA4-0669-4C0D-8840-BF4303732E40}"/>
                                            </p:graphicEl>
                                          </p:spTgt>
                                        </p:tgtEl>
                                      </p:cBhvr>
                                    </p:animEffect>
                                  </p:childTnLst>
                                </p:cTn>
                              </p:par>
                            </p:childTnLst>
                          </p:cTn>
                        </p:par>
                        <p:par>
                          <p:cTn id="51" fill="hold">
                            <p:stCondLst>
                              <p:cond delay="500"/>
                            </p:stCondLst>
                            <p:childTnLst>
                              <p:par>
                                <p:cTn id="52" presetID="22" presetClass="entr" presetSubtype="1" fill="hold" grpId="0" nodeType="afterEffect">
                                  <p:stCondLst>
                                    <p:cond delay="0"/>
                                  </p:stCondLst>
                                  <p:childTnLst>
                                    <p:set>
                                      <p:cBhvr>
                                        <p:cTn id="53" dur="1" fill="hold">
                                          <p:stCondLst>
                                            <p:cond delay="0"/>
                                          </p:stCondLst>
                                        </p:cTn>
                                        <p:tgtEl>
                                          <p:spTgt spid="26">
                                            <p:graphicEl>
                                              <a:dgm id="{FB6A32C0-A542-4AE9-8353-C2FDD555CB8F}"/>
                                            </p:graphicEl>
                                          </p:spTgt>
                                        </p:tgtEl>
                                        <p:attrNameLst>
                                          <p:attrName>style.visibility</p:attrName>
                                        </p:attrNameLst>
                                      </p:cBhvr>
                                      <p:to>
                                        <p:strVal val="visible"/>
                                      </p:to>
                                    </p:set>
                                    <p:animEffect transition="in" filter="wipe(up)">
                                      <p:cBhvr>
                                        <p:cTn id="54" dur="500"/>
                                        <p:tgtEl>
                                          <p:spTgt spid="26">
                                            <p:graphicEl>
                                              <a:dgm id="{FB6A32C0-A542-4AE9-8353-C2FDD555CB8F}"/>
                                            </p:graphic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grpId="0" nodeType="clickEffect">
                                  <p:stCondLst>
                                    <p:cond delay="0"/>
                                  </p:stCondLst>
                                  <p:childTnLst>
                                    <p:set>
                                      <p:cBhvr>
                                        <p:cTn id="58" dur="1" fill="hold">
                                          <p:stCondLst>
                                            <p:cond delay="0"/>
                                          </p:stCondLst>
                                        </p:cTn>
                                        <p:tgtEl>
                                          <p:spTgt spid="26">
                                            <p:graphicEl>
                                              <a:dgm id="{CB0EB981-B945-4CCD-81FC-C61948E96C36}"/>
                                            </p:graphicEl>
                                          </p:spTgt>
                                        </p:tgtEl>
                                        <p:attrNameLst>
                                          <p:attrName>style.visibility</p:attrName>
                                        </p:attrNameLst>
                                      </p:cBhvr>
                                      <p:to>
                                        <p:strVal val="visible"/>
                                      </p:to>
                                    </p:set>
                                    <p:animEffect transition="in" filter="wipe(up)">
                                      <p:cBhvr>
                                        <p:cTn id="59" dur="500"/>
                                        <p:tgtEl>
                                          <p:spTgt spid="26">
                                            <p:graphicEl>
                                              <a:dgm id="{CB0EB981-B945-4CCD-81FC-C61948E96C36}"/>
                                            </p:graphicEl>
                                          </p:spTgt>
                                        </p:tgtEl>
                                      </p:cBhvr>
                                    </p:animEffect>
                                  </p:childTnLst>
                                </p:cTn>
                              </p:par>
                            </p:childTnLst>
                          </p:cTn>
                        </p:par>
                        <p:par>
                          <p:cTn id="60" fill="hold">
                            <p:stCondLst>
                              <p:cond delay="500"/>
                            </p:stCondLst>
                            <p:childTnLst>
                              <p:par>
                                <p:cTn id="61" presetID="22" presetClass="entr" presetSubtype="1" fill="hold" grpId="0" nodeType="afterEffect">
                                  <p:stCondLst>
                                    <p:cond delay="0"/>
                                  </p:stCondLst>
                                  <p:childTnLst>
                                    <p:set>
                                      <p:cBhvr>
                                        <p:cTn id="62" dur="1" fill="hold">
                                          <p:stCondLst>
                                            <p:cond delay="0"/>
                                          </p:stCondLst>
                                        </p:cTn>
                                        <p:tgtEl>
                                          <p:spTgt spid="26">
                                            <p:graphicEl>
                                              <a:dgm id="{C2B2414F-8B99-4384-899E-1F04D9B69D43}"/>
                                            </p:graphicEl>
                                          </p:spTgt>
                                        </p:tgtEl>
                                        <p:attrNameLst>
                                          <p:attrName>style.visibility</p:attrName>
                                        </p:attrNameLst>
                                      </p:cBhvr>
                                      <p:to>
                                        <p:strVal val="visible"/>
                                      </p:to>
                                    </p:set>
                                    <p:animEffect transition="in" filter="wipe(up)">
                                      <p:cBhvr>
                                        <p:cTn id="63" dur="500"/>
                                        <p:tgtEl>
                                          <p:spTgt spid="26">
                                            <p:graphicEl>
                                              <a:dgm id="{C2B2414F-8B99-4384-899E-1F04D9B69D43}"/>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26">
                                            <p:graphicEl>
                                              <a:dgm id="{8F5F144E-0D7C-4B4A-97D6-FED0F26A0989}"/>
                                            </p:graphicEl>
                                          </p:spTgt>
                                        </p:tgtEl>
                                        <p:attrNameLst>
                                          <p:attrName>style.visibility</p:attrName>
                                        </p:attrNameLst>
                                      </p:cBhvr>
                                      <p:to>
                                        <p:strVal val="visible"/>
                                      </p:to>
                                    </p:set>
                                    <p:animEffect transition="in" filter="wipe(up)">
                                      <p:cBhvr>
                                        <p:cTn id="68" dur="500"/>
                                        <p:tgtEl>
                                          <p:spTgt spid="26">
                                            <p:graphicEl>
                                              <a:dgm id="{8F5F144E-0D7C-4B4A-97D6-FED0F26A0989}"/>
                                            </p:graphicEl>
                                          </p:spTgt>
                                        </p:tgtEl>
                                      </p:cBhvr>
                                    </p:animEffect>
                                  </p:childTnLst>
                                </p:cTn>
                              </p:par>
                            </p:childTnLst>
                          </p:cTn>
                        </p:par>
                        <p:par>
                          <p:cTn id="69" fill="hold">
                            <p:stCondLst>
                              <p:cond delay="500"/>
                            </p:stCondLst>
                            <p:childTnLst>
                              <p:par>
                                <p:cTn id="70" presetID="22" presetClass="entr" presetSubtype="1" fill="hold" grpId="0" nodeType="afterEffect">
                                  <p:stCondLst>
                                    <p:cond delay="0"/>
                                  </p:stCondLst>
                                  <p:childTnLst>
                                    <p:set>
                                      <p:cBhvr>
                                        <p:cTn id="71" dur="1" fill="hold">
                                          <p:stCondLst>
                                            <p:cond delay="0"/>
                                          </p:stCondLst>
                                        </p:cTn>
                                        <p:tgtEl>
                                          <p:spTgt spid="26">
                                            <p:graphicEl>
                                              <a:dgm id="{509CC58C-A87D-4379-BFFD-967C25058B51}"/>
                                            </p:graphicEl>
                                          </p:spTgt>
                                        </p:tgtEl>
                                        <p:attrNameLst>
                                          <p:attrName>style.visibility</p:attrName>
                                        </p:attrNameLst>
                                      </p:cBhvr>
                                      <p:to>
                                        <p:strVal val="visible"/>
                                      </p:to>
                                    </p:set>
                                    <p:animEffect transition="in" filter="wipe(up)">
                                      <p:cBhvr>
                                        <p:cTn id="72" dur="500"/>
                                        <p:tgtEl>
                                          <p:spTgt spid="26">
                                            <p:graphicEl>
                                              <a:dgm id="{509CC58C-A87D-4379-BFFD-967C25058B5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26" grpId="0" uiExpand="1">
        <p:bldSub>
          <a:bldDgm bld="lvlOne"/>
        </p:bldSub>
      </p:bldGraphic>
      <p:bldP spid="27"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rotWithShape="1">
          <a:blip r:embed="rId3"/>
          <a:srcRect t="58"/>
          <a:stretch/>
        </p:blipFill>
        <p:spPr>
          <a:xfrm>
            <a:off x="961404" y="1938931"/>
            <a:ext cx="7017164" cy="4521540"/>
          </a:xfrm>
          <a:prstGeom prst="rect">
            <a:avLst/>
          </a:prstGeom>
        </p:spPr>
      </p:pic>
      <p:sp>
        <p:nvSpPr>
          <p:cNvPr id="23" name="Title 1"/>
          <p:cNvSpPr>
            <a:spLocks noGrp="1"/>
          </p:cNvSpPr>
          <p:nvPr>
            <p:ph type="title"/>
          </p:nvPr>
        </p:nvSpPr>
        <p:spPr>
          <a:xfrm>
            <a:off x="379658" y="472254"/>
            <a:ext cx="11811000" cy="1466677"/>
          </a:xfrm>
          <a:blipFill>
            <a:blip r:embed="rId4">
              <a:extLst>
                <a:ext uri="{BEBA8EAE-BF5A-486C-A8C5-ECC9F3942E4B}">
                  <a14:imgProps xmlns:a14="http://schemas.microsoft.com/office/drawing/2010/main">
                    <a14:imgLayer r:embed="rId5">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    جایگاه اختراع در حقوق مالکیت فکری</a:t>
            </a:r>
            <a:endParaRPr lang="en-US" sz="3600" dirty="0">
              <a:effectLst>
                <a:glow rad="101600">
                  <a:schemeClr val="accent2">
                    <a:alpha val="60000"/>
                  </a:schemeClr>
                </a:glow>
              </a:effectLst>
              <a:cs typeface="B Titr" panose="00000700000000000000" pitchFamily="2" charset="-78"/>
            </a:endParaRPr>
          </a:p>
        </p:txBody>
      </p:sp>
      <p:sp>
        <p:nvSpPr>
          <p:cNvPr id="25" name="Rectangle 24"/>
          <p:cNvSpPr/>
          <p:nvPr/>
        </p:nvSpPr>
        <p:spPr>
          <a:xfrm>
            <a:off x="27853" y="113693"/>
            <a:ext cx="12164147" cy="601362"/>
          </a:xfrm>
          <a:prstGeom prst="rect">
            <a:avLst/>
          </a:prstGeom>
          <a:blipFill>
            <a:blip r:embed="rId6">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6">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6</a:t>
            </a:r>
            <a:endParaRPr lang="en-US" dirty="0">
              <a:cs typeface="B Nazanin" panose="00000400000000000000" pitchFamily="2" charset="-78"/>
            </a:endParaRPr>
          </a:p>
        </p:txBody>
      </p:sp>
      <p:cxnSp>
        <p:nvCxnSpPr>
          <p:cNvPr id="13" name="Straight Connector 12"/>
          <p:cNvCxnSpPr/>
          <p:nvPr/>
        </p:nvCxnSpPr>
        <p:spPr>
          <a:xfrm flipH="1">
            <a:off x="10525125" y="4999883"/>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9296400" y="4676033"/>
            <a:ext cx="12287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solidFill>
                  <a:schemeClr val="accent2">
                    <a:lumMod val="50000"/>
                  </a:schemeClr>
                </a:solidFill>
                <a:cs typeface="B Titr" panose="00000700000000000000" pitchFamily="2" charset="-78"/>
              </a:rPr>
              <a:t>مادی</a:t>
            </a:r>
            <a:endParaRPr lang="en-US" sz="2400" dirty="0">
              <a:solidFill>
                <a:schemeClr val="accent2">
                  <a:lumMod val="50000"/>
                </a:schemeClr>
              </a:solidFill>
              <a:cs typeface="B Titr" panose="00000700000000000000" pitchFamily="2" charset="-78"/>
            </a:endParaRPr>
          </a:p>
        </p:txBody>
      </p:sp>
      <p:cxnSp>
        <p:nvCxnSpPr>
          <p:cNvPr id="16" name="Straight Connector 15"/>
          <p:cNvCxnSpPr/>
          <p:nvPr/>
        </p:nvCxnSpPr>
        <p:spPr>
          <a:xfrm>
            <a:off x="11487149" y="2457450"/>
            <a:ext cx="0" cy="2542433"/>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10525124" y="3295650"/>
            <a:ext cx="962025" cy="0"/>
          </a:xfrm>
          <a:prstGeom prst="line">
            <a:avLst/>
          </a:prstGeom>
          <a:ln w="50800">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9296400" y="2971800"/>
            <a:ext cx="1228725"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solidFill>
                  <a:schemeClr val="accent2">
                    <a:lumMod val="50000"/>
                  </a:schemeClr>
                </a:solidFill>
                <a:cs typeface="B Titr" panose="00000700000000000000" pitchFamily="2" charset="-78"/>
              </a:rPr>
              <a:t>معنوی</a:t>
            </a:r>
            <a:endParaRPr lang="en-US" sz="2400" dirty="0">
              <a:solidFill>
                <a:schemeClr val="accent2">
                  <a:lumMod val="50000"/>
                </a:schemeClr>
              </a:solidFill>
              <a:cs typeface="B Titr" panose="00000700000000000000" pitchFamily="2" charset="-78"/>
            </a:endParaRPr>
          </a:p>
        </p:txBody>
      </p:sp>
      <p:sp>
        <p:nvSpPr>
          <p:cNvPr id="19" name="Rectangle 18"/>
          <p:cNvSpPr/>
          <p:nvPr/>
        </p:nvSpPr>
        <p:spPr>
          <a:xfrm>
            <a:off x="7842738" y="3613658"/>
            <a:ext cx="3364157" cy="853567"/>
          </a:xfrm>
          <a:prstGeom prst="rect">
            <a:avLst/>
          </a:prstGeom>
          <a:blipFill>
            <a:blip r:embed="rId8"/>
            <a:tile tx="0" ty="0" sx="100000" sy="100000" flip="none" algn="tl"/>
          </a:blipFill>
          <a:effectLst>
            <a:softEdge rad="63500"/>
          </a:effectLst>
        </p:spPr>
        <p:txBody>
          <a:bodyPr wrap="square">
            <a:spAutoFit/>
          </a:bodyPr>
          <a:lstStyle/>
          <a:p>
            <a:pPr algn="r" rtl="1">
              <a:lnSpc>
                <a:spcPct val="107000"/>
              </a:lnSpc>
              <a:spcAft>
                <a:spcPts val="800"/>
              </a:spcAft>
            </a:pPr>
            <a:r>
              <a:rPr lang="fa-IR" sz="2000" b="1" dirty="0">
                <a:latin typeface="Calibri" panose="020F0502020204030204" pitchFamily="34" charset="0"/>
                <a:ea typeface="Calibri" panose="020F0502020204030204" pitchFamily="34" charset="0"/>
                <a:cs typeface="B Zar" panose="00000400000000000000" pitchFamily="2" charset="-78"/>
              </a:rPr>
              <a:t>نام مخترع(</a:t>
            </a:r>
            <a:r>
              <a:rPr lang="en-US" sz="2000" b="1" dirty="0">
                <a:latin typeface="Times New Roman" panose="02020603050405020304" pitchFamily="18" charset="0"/>
                <a:ea typeface="Calibri" panose="020F0502020204030204" pitchFamily="34" charset="0"/>
                <a:cs typeface="Times New Roman" panose="02020603050405020304" pitchFamily="18" charset="0"/>
              </a:rPr>
              <a:t>Inventor</a:t>
            </a:r>
            <a:r>
              <a:rPr lang="fa-IR" sz="2000" b="1" dirty="0">
                <a:latin typeface="Calibri" panose="020F0502020204030204" pitchFamily="34" charset="0"/>
                <a:ea typeface="Calibri" panose="020F0502020204030204" pitchFamily="34" charset="0"/>
                <a:cs typeface="B Zar" panose="00000400000000000000" pitchFamily="2" charset="-78"/>
              </a:rPr>
              <a:t>) –</a:t>
            </a:r>
            <a:endParaRPr lang="en-US" sz="2000" b="1" dirty="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2000" b="1" dirty="0">
                <a:latin typeface="Calibri" panose="020F0502020204030204" pitchFamily="34" charset="0"/>
                <a:ea typeface="Calibri" panose="020F0502020204030204" pitchFamily="34" charset="0"/>
                <a:cs typeface="B Zar" panose="00000400000000000000" pitchFamily="2" charset="-78"/>
              </a:rPr>
              <a:t> غیر قابل واگذاری</a:t>
            </a:r>
            <a:endParaRPr lang="en-US" sz="2000" dirty="0">
              <a:latin typeface="Calibri" panose="020F0502020204030204" pitchFamily="34" charset="0"/>
              <a:ea typeface="Calibri" panose="020F0502020204030204" pitchFamily="34" charset="0"/>
              <a:cs typeface="B Zar" panose="00000400000000000000" pitchFamily="2" charset="-78"/>
            </a:endParaRPr>
          </a:p>
        </p:txBody>
      </p:sp>
      <p:sp>
        <p:nvSpPr>
          <p:cNvPr id="20" name="Rectangle 19"/>
          <p:cNvSpPr/>
          <p:nvPr/>
        </p:nvSpPr>
        <p:spPr>
          <a:xfrm>
            <a:off x="8087783" y="5336777"/>
            <a:ext cx="3364157" cy="1080296"/>
          </a:xfrm>
          <a:prstGeom prst="rect">
            <a:avLst/>
          </a:prstGeom>
          <a:blipFill>
            <a:blip r:embed="rId8"/>
            <a:tile tx="0" ty="0" sx="100000" sy="100000" flip="none" algn="tl"/>
          </a:blipFill>
          <a:effectLst>
            <a:softEdge rad="63500"/>
          </a:effectLst>
        </p:spPr>
        <p:txBody>
          <a:bodyPr wrap="square">
            <a:spAutoFit/>
          </a:bodyPr>
          <a:lstStyle/>
          <a:p>
            <a:pPr algn="r" rtl="1">
              <a:lnSpc>
                <a:spcPct val="107000"/>
              </a:lnSpc>
              <a:spcAft>
                <a:spcPts val="800"/>
              </a:spcAft>
            </a:pPr>
            <a:r>
              <a:rPr lang="fa-IR" sz="2000" b="1" dirty="0">
                <a:latin typeface="Calibri" panose="020F0502020204030204" pitchFamily="34" charset="0"/>
                <a:ea typeface="Calibri" panose="020F0502020204030204" pitchFamily="34" charset="0"/>
                <a:cs typeface="B Zar" panose="00000400000000000000" pitchFamily="2" charset="-78"/>
              </a:rPr>
              <a:t>درآمد ناشی از فروش که مربوط به مالک اختراع است (</a:t>
            </a:r>
            <a:r>
              <a:rPr lang="en-US" sz="2000" b="1" dirty="0">
                <a:latin typeface="Times New Roman" panose="02020603050405020304" pitchFamily="18" charset="0"/>
                <a:ea typeface="Calibri" panose="020F0502020204030204" pitchFamily="34" charset="0"/>
                <a:cs typeface="Times New Roman" panose="02020603050405020304" pitchFamily="18" charset="0"/>
              </a:rPr>
              <a:t>Assignee</a:t>
            </a:r>
            <a:r>
              <a:rPr lang="fa-IR" sz="2000" b="1" dirty="0">
                <a:latin typeface="Calibri" panose="020F0502020204030204" pitchFamily="34" charset="0"/>
                <a:ea typeface="Calibri" panose="020F0502020204030204" pitchFamily="34" charset="0"/>
                <a:cs typeface="B Zar" panose="00000400000000000000" pitchFamily="2" charset="-78"/>
              </a:rPr>
              <a:t>) –</a:t>
            </a:r>
            <a:r>
              <a:rPr lang="en-US" sz="2000" b="1" dirty="0">
                <a:latin typeface="Calibri" panose="020F0502020204030204" pitchFamily="34" charset="0"/>
                <a:ea typeface="Calibri" panose="020F0502020204030204" pitchFamily="34" charset="0"/>
                <a:cs typeface="B Zar" panose="00000400000000000000" pitchFamily="2" charset="-78"/>
              </a:rPr>
              <a:t> </a:t>
            </a:r>
            <a:r>
              <a:rPr lang="fa-IR" sz="2000" b="1" dirty="0">
                <a:latin typeface="Calibri" panose="020F0502020204030204" pitchFamily="34" charset="0"/>
                <a:ea typeface="Calibri" panose="020F0502020204030204" pitchFamily="34" charset="0"/>
                <a:cs typeface="B Zar" panose="00000400000000000000" pitchFamily="2" charset="-78"/>
              </a:rPr>
              <a:t>قابل واگذاری</a:t>
            </a:r>
            <a:endParaRPr lang="en-US" sz="2000" dirty="0">
              <a:latin typeface="Calibri" panose="020F0502020204030204" pitchFamily="34" charset="0"/>
              <a:ea typeface="Calibri" panose="020F0502020204030204" pitchFamily="34" charset="0"/>
              <a:cs typeface="B Zar" panose="00000400000000000000" pitchFamily="2" charset="-78"/>
            </a:endParaRPr>
          </a:p>
        </p:txBody>
      </p:sp>
      <p:sp>
        <p:nvSpPr>
          <p:cNvPr id="29" name="Rounded Rectangle 28"/>
          <p:cNvSpPr/>
          <p:nvPr/>
        </p:nvSpPr>
        <p:spPr>
          <a:xfrm>
            <a:off x="8344869" y="1827619"/>
            <a:ext cx="3543164" cy="647700"/>
          </a:xfrm>
          <a:prstGeom prst="round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solidFill>
                  <a:schemeClr val="accent2">
                    <a:lumMod val="50000"/>
                  </a:schemeClr>
                </a:solidFill>
                <a:latin typeface="Times New Roman" panose="02020603050405020304" pitchFamily="18" charset="0"/>
                <a:cs typeface="B Titr" panose="00000700000000000000" pitchFamily="2" charset="-78"/>
              </a:rPr>
              <a:t>جنبه</a:t>
            </a:r>
            <a:r>
              <a:rPr lang="fa-IR" sz="3200" dirty="0"/>
              <a:t>­</a:t>
            </a:r>
            <a:r>
              <a:rPr lang="fa-IR" sz="3200" dirty="0">
                <a:solidFill>
                  <a:schemeClr val="accent2">
                    <a:lumMod val="50000"/>
                  </a:schemeClr>
                </a:solidFill>
                <a:latin typeface="Times New Roman" panose="02020603050405020304" pitchFamily="18" charset="0"/>
                <a:cs typeface="B Titr" panose="00000700000000000000" pitchFamily="2" charset="-78"/>
              </a:rPr>
              <a:t>های مالکیت فکری</a:t>
            </a:r>
            <a:endParaRPr lang="en-US" sz="3200" dirty="0">
              <a:solidFill>
                <a:schemeClr val="accent2">
                  <a:lumMod val="50000"/>
                </a:schemeClr>
              </a:solidFill>
              <a:latin typeface="Times New Roman" panose="02020603050405020304" pitchFamily="18" charset="0"/>
              <a:cs typeface="B Titr" panose="00000700000000000000" pitchFamily="2" charset="-78"/>
            </a:endParaRPr>
          </a:p>
        </p:txBody>
      </p:sp>
      <p:cxnSp>
        <p:nvCxnSpPr>
          <p:cNvPr id="7" name="Straight Arrow Connector 6"/>
          <p:cNvCxnSpPr>
            <a:endCxn id="18" idx="1"/>
          </p:cNvCxnSpPr>
          <p:nvPr/>
        </p:nvCxnSpPr>
        <p:spPr>
          <a:xfrm flipV="1">
            <a:off x="2457450" y="3295650"/>
            <a:ext cx="6838950" cy="1171575"/>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endCxn id="14" idx="1"/>
          </p:cNvCxnSpPr>
          <p:nvPr/>
        </p:nvCxnSpPr>
        <p:spPr>
          <a:xfrm flipV="1">
            <a:off x="2412051" y="4999883"/>
            <a:ext cx="6884349" cy="877042"/>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5935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p:tgtEl>
                                          <p:spTgt spid="29"/>
                                        </p:tgtEl>
                                        <p:attrNameLst>
                                          <p:attrName>ppt_x</p:attrName>
                                        </p:attrNameLst>
                                      </p:cBhvr>
                                      <p:tavLst>
                                        <p:tav tm="0">
                                          <p:val>
                                            <p:strVal val="#ppt_x+#ppt_w*1.125000"/>
                                          </p:val>
                                        </p:tav>
                                        <p:tav tm="100000">
                                          <p:val>
                                            <p:strVal val="#ppt_x"/>
                                          </p:val>
                                        </p:tav>
                                      </p:tavLst>
                                    </p:anim>
                                    <p:animEffect transition="in" filter="wipe(left)">
                                      <p:cBhvr>
                                        <p:cTn id="8" dur="500"/>
                                        <p:tgtEl>
                                          <p:spTgt spid="29"/>
                                        </p:tgtEl>
                                      </p:cBhvr>
                                    </p:animEffec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up)">
                                      <p:cBhvr>
                                        <p:cTn id="13" dur="500"/>
                                        <p:tgtEl>
                                          <p:spTgt spid="16"/>
                                        </p:tgtEl>
                                      </p:cBhvr>
                                    </p:animEffect>
                                  </p:childTnLst>
                                </p:cTn>
                              </p:par>
                            </p:childTnLst>
                          </p:cTn>
                        </p:par>
                        <p:par>
                          <p:cTn id="14" fill="hold">
                            <p:stCondLst>
                              <p:cond delay="500"/>
                            </p:stCondLst>
                            <p:childTnLst>
                              <p:par>
                                <p:cTn id="15" presetID="22" presetClass="entr" presetSubtype="2"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right)">
                                      <p:cBhvr>
                                        <p:cTn id="17" dur="500"/>
                                        <p:tgtEl>
                                          <p:spTgt spid="17"/>
                                        </p:tgtEl>
                                      </p:cBhvr>
                                    </p:animEffect>
                                  </p:childTnLst>
                                </p:cTn>
                              </p:par>
                            </p:childTnLst>
                          </p:cTn>
                        </p:par>
                        <p:par>
                          <p:cTn id="18" fill="hold">
                            <p:stCondLst>
                              <p:cond delay="1000"/>
                            </p:stCondLst>
                            <p:childTnLst>
                              <p:par>
                                <p:cTn id="19" presetID="22" presetClass="entr" presetSubtype="2"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right)">
                                      <p:cBhvr>
                                        <p:cTn id="21" dur="500"/>
                                        <p:tgtEl>
                                          <p:spTgt spid="18"/>
                                        </p:tgtEl>
                                      </p:cBhvr>
                                    </p:animEffect>
                                  </p:childTnLst>
                                </p:cTn>
                              </p:par>
                            </p:childTnLst>
                          </p:cTn>
                        </p:par>
                        <p:par>
                          <p:cTn id="22" fill="hold">
                            <p:stCondLst>
                              <p:cond delay="1500"/>
                            </p:stCondLst>
                            <p:childTnLst>
                              <p:par>
                                <p:cTn id="23" presetID="22" presetClass="entr" presetSubtype="2" fill="hold" nodeType="after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right)">
                                      <p:cBhvr>
                                        <p:cTn id="25" dur="500"/>
                                        <p:tgtEl>
                                          <p:spTgt spid="13"/>
                                        </p:tgtEl>
                                      </p:cBhvr>
                                    </p:animEffect>
                                  </p:childTnLst>
                                </p:cTn>
                              </p:par>
                            </p:childTnLst>
                          </p:cTn>
                        </p:par>
                        <p:par>
                          <p:cTn id="26" fill="hold">
                            <p:stCondLst>
                              <p:cond delay="2000"/>
                            </p:stCondLst>
                            <p:childTnLst>
                              <p:par>
                                <p:cTn id="27" presetID="22" presetClass="entr" presetSubtype="2"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right)">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left)">
                                      <p:cBhvr>
                                        <p:cTn id="39" dur="500"/>
                                        <p:tgtEl>
                                          <p:spTgt spid="7"/>
                                        </p:tgtEl>
                                      </p:cBhvr>
                                    </p:animEffect>
                                  </p:childTnLst>
                                </p:cTn>
                              </p:par>
                            </p:childTnLst>
                          </p:cTn>
                        </p:par>
                        <p:par>
                          <p:cTn id="40" fill="hold">
                            <p:stCondLst>
                              <p:cond delay="500"/>
                            </p:stCondLst>
                            <p:childTnLst>
                              <p:par>
                                <p:cTn id="41" presetID="55" presetClass="entr" presetSubtype="0" fill="hold" grpId="0" nodeType="after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p:cTn id="43" dur="1000" fill="hold"/>
                                        <p:tgtEl>
                                          <p:spTgt spid="19"/>
                                        </p:tgtEl>
                                        <p:attrNameLst>
                                          <p:attrName>ppt_w</p:attrName>
                                        </p:attrNameLst>
                                      </p:cBhvr>
                                      <p:tavLst>
                                        <p:tav tm="0">
                                          <p:val>
                                            <p:strVal val="#ppt_w*0.70"/>
                                          </p:val>
                                        </p:tav>
                                        <p:tav tm="100000">
                                          <p:val>
                                            <p:strVal val="#ppt_w"/>
                                          </p:val>
                                        </p:tav>
                                      </p:tavLst>
                                    </p:anim>
                                    <p:anim calcmode="lin" valueType="num">
                                      <p:cBhvr>
                                        <p:cTn id="44" dur="1000" fill="hold"/>
                                        <p:tgtEl>
                                          <p:spTgt spid="19"/>
                                        </p:tgtEl>
                                        <p:attrNameLst>
                                          <p:attrName>ppt_h</p:attrName>
                                        </p:attrNameLst>
                                      </p:cBhvr>
                                      <p:tavLst>
                                        <p:tav tm="0">
                                          <p:val>
                                            <p:strVal val="#ppt_h"/>
                                          </p:val>
                                        </p:tav>
                                        <p:tav tm="100000">
                                          <p:val>
                                            <p:strVal val="#ppt_h"/>
                                          </p:val>
                                        </p:tav>
                                      </p:tavLst>
                                    </p:anim>
                                    <p:animEffect transition="in" filter="fade">
                                      <p:cBhvr>
                                        <p:cTn id="45" dur="10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left)">
                                      <p:cBhvr>
                                        <p:cTn id="50" dur="500"/>
                                        <p:tgtEl>
                                          <p:spTgt spid="10"/>
                                        </p:tgtEl>
                                      </p:cBhvr>
                                    </p:animEffect>
                                  </p:childTnLst>
                                </p:cTn>
                              </p:par>
                            </p:childTnLst>
                          </p:cTn>
                        </p:par>
                        <p:par>
                          <p:cTn id="51" fill="hold">
                            <p:stCondLst>
                              <p:cond delay="500"/>
                            </p:stCondLst>
                            <p:childTnLst>
                              <p:par>
                                <p:cTn id="52" presetID="55" presetClass="entr" presetSubtype="0" fill="hold" grpId="0" nodeType="after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p:cTn id="54" dur="1000" fill="hold"/>
                                        <p:tgtEl>
                                          <p:spTgt spid="20"/>
                                        </p:tgtEl>
                                        <p:attrNameLst>
                                          <p:attrName>ppt_w</p:attrName>
                                        </p:attrNameLst>
                                      </p:cBhvr>
                                      <p:tavLst>
                                        <p:tav tm="0">
                                          <p:val>
                                            <p:strVal val="#ppt_w*0.70"/>
                                          </p:val>
                                        </p:tav>
                                        <p:tav tm="100000">
                                          <p:val>
                                            <p:strVal val="#ppt_w"/>
                                          </p:val>
                                        </p:tav>
                                      </p:tavLst>
                                    </p:anim>
                                    <p:anim calcmode="lin" valueType="num">
                                      <p:cBhvr>
                                        <p:cTn id="55" dur="1000" fill="hold"/>
                                        <p:tgtEl>
                                          <p:spTgt spid="20"/>
                                        </p:tgtEl>
                                        <p:attrNameLst>
                                          <p:attrName>ppt_h</p:attrName>
                                        </p:attrNameLst>
                                      </p:cBhvr>
                                      <p:tavLst>
                                        <p:tav tm="0">
                                          <p:val>
                                            <p:strVal val="#ppt_h"/>
                                          </p:val>
                                        </p:tav>
                                        <p:tav tm="100000">
                                          <p:val>
                                            <p:strVal val="#ppt_h"/>
                                          </p:val>
                                        </p:tav>
                                      </p:tavLst>
                                    </p:anim>
                                    <p:animEffect transition="in" filter="fade">
                                      <p:cBhvr>
                                        <p:cTn id="56"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8" grpId="0" animBg="1"/>
      <p:bldP spid="19" grpId="0" animBg="1"/>
      <p:bldP spid="20"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    جایگاه اختراع در حقوق مالکیت فکری</a:t>
            </a:r>
            <a:endParaRPr lang="en-US" sz="3600" dirty="0">
              <a:effectLst>
                <a:glow rad="101600">
                  <a:schemeClr val="accent2">
                    <a:alpha val="60000"/>
                  </a:schemeClr>
                </a:glow>
              </a:effectLst>
              <a:cs typeface="B Titr" panose="00000700000000000000" pitchFamily="2" charset="-78"/>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7</a:t>
            </a:r>
            <a:endParaRPr lang="en-US" dirty="0">
              <a:cs typeface="B Nazanin" panose="00000400000000000000" pitchFamily="2" charset="-78"/>
            </a:endParaRPr>
          </a:p>
        </p:txBody>
      </p:sp>
      <p:sp>
        <p:nvSpPr>
          <p:cNvPr id="13" name="Title 1"/>
          <p:cNvSpPr txBox="1">
            <a:spLocks/>
          </p:cNvSpPr>
          <p:nvPr/>
        </p:nvSpPr>
        <p:spPr>
          <a:xfrm>
            <a:off x="2509829" y="1689130"/>
            <a:ext cx="7550658" cy="1466677"/>
          </a:xfrm>
          <a:prstGeom prst="rect">
            <a:avLst/>
          </a:prstGeom>
          <a:blipFill>
            <a:blip r:embed="rId7">
              <a:lum bright="70000" contrast="-70000"/>
            </a:blip>
            <a:tile tx="0" ty="0" sx="100000" sy="100000" flip="none" algn="tl"/>
          </a:blipFill>
          <a:effectLst>
            <a:softEdge rad="190500"/>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8">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algn="r" rtl="1"/>
            <a:r>
              <a:rPr lang="en-US" sz="4400" b="1" dirty="0">
                <a:solidFill>
                  <a:srgbClr val="0070C0"/>
                </a:solidFill>
                <a:effectLst>
                  <a:glow rad="101600">
                    <a:schemeClr val="accent2">
                      <a:alpha val="60000"/>
                    </a:schemeClr>
                  </a:glow>
                </a:effectLst>
                <a:latin typeface="Times New Roman" panose="02020603050405020304" pitchFamily="18" charset="0"/>
                <a:cs typeface="Times New Roman" panose="02020603050405020304" pitchFamily="18" charset="0"/>
              </a:rPr>
              <a:t>Patent</a:t>
            </a:r>
            <a:r>
              <a:rPr lang="fa-IR" sz="4400" dirty="0">
                <a:solidFill>
                  <a:srgbClr val="0070C0"/>
                </a:solidFill>
                <a:effectLst>
                  <a:glow rad="101600">
                    <a:schemeClr val="accent2">
                      <a:alpha val="60000"/>
                    </a:schemeClr>
                  </a:glow>
                </a:effectLst>
              </a:rPr>
              <a:t> </a:t>
            </a:r>
            <a:r>
              <a:rPr lang="fa-IR" sz="4400" dirty="0">
                <a:solidFill>
                  <a:srgbClr val="0070C0"/>
                </a:solidFill>
                <a:effectLst>
                  <a:glow rad="101600">
                    <a:schemeClr val="accent2">
                      <a:alpha val="60000"/>
                    </a:schemeClr>
                  </a:glow>
                </a:effectLst>
                <a:cs typeface="B Titr" panose="00000700000000000000" pitchFamily="2" charset="-78"/>
              </a:rPr>
              <a:t>(گواهینامه ثبت اختراع)، </a:t>
            </a:r>
          </a:p>
          <a:p>
            <a:pPr algn="ctr" rtl="1"/>
            <a:r>
              <a:rPr lang="fa-IR" sz="4400" dirty="0">
                <a:solidFill>
                  <a:srgbClr val="0070C0"/>
                </a:solidFill>
                <a:effectLst>
                  <a:glow rad="101600">
                    <a:schemeClr val="accent2">
                      <a:alpha val="60000"/>
                    </a:schemeClr>
                  </a:glow>
                </a:effectLst>
                <a:cs typeface="B Titr" panose="00000700000000000000" pitchFamily="2" charset="-78"/>
              </a:rPr>
              <a:t>یکی از حقوق مالکیت فکری است.</a:t>
            </a:r>
            <a:endParaRPr lang="en-US" sz="3600" dirty="0">
              <a:solidFill>
                <a:srgbClr val="0070C0"/>
              </a:solidFill>
              <a:effectLst>
                <a:glow rad="101600">
                  <a:schemeClr val="accent2">
                    <a:alpha val="60000"/>
                  </a:schemeClr>
                </a:glow>
              </a:effectLst>
              <a:cs typeface="B Titr" panose="00000700000000000000" pitchFamily="2" charset="-78"/>
            </a:endParaRPr>
          </a:p>
        </p:txBody>
      </p:sp>
      <p:graphicFrame>
        <p:nvGraphicFramePr>
          <p:cNvPr id="14" name="Diagram 13"/>
          <p:cNvGraphicFramePr/>
          <p:nvPr>
            <p:extLst>
              <p:ext uri="{D42A27DB-BD31-4B8C-83A1-F6EECF244321}">
                <p14:modId xmlns:p14="http://schemas.microsoft.com/office/powerpoint/2010/main" val="1214365045"/>
              </p:ext>
            </p:extLst>
          </p:nvPr>
        </p:nvGraphicFramePr>
        <p:xfrm>
          <a:off x="6980452" y="3972067"/>
          <a:ext cx="4287341" cy="377347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pSp>
        <p:nvGrpSpPr>
          <p:cNvPr id="17" name="Group 16"/>
          <p:cNvGrpSpPr/>
          <p:nvPr/>
        </p:nvGrpSpPr>
        <p:grpSpPr>
          <a:xfrm>
            <a:off x="6109926" y="4302576"/>
            <a:ext cx="2075409" cy="2075409"/>
            <a:chOff x="1085096" y="0"/>
            <a:chExt cx="2075409" cy="2075409"/>
          </a:xfrm>
        </p:grpSpPr>
        <p:sp>
          <p:nvSpPr>
            <p:cNvPr id="18" name="Shape 17"/>
            <p:cNvSpPr/>
            <p:nvPr/>
          </p:nvSpPr>
          <p:spPr>
            <a:xfrm>
              <a:off x="1085096" y="0"/>
              <a:ext cx="2075409" cy="2075409"/>
            </a:xfrm>
            <a:prstGeom prst="gear9">
              <a:avLst/>
            </a:prstGeom>
            <a:solidFill>
              <a:schemeClr val="accent2">
                <a:lumMod val="75000"/>
              </a:schemeClr>
            </a:solidFill>
          </p:spPr>
          <p:style>
            <a:lnRef idx="2">
              <a:schemeClr val="lt1">
                <a:hueOff val="0"/>
                <a:satOff val="0"/>
                <a:lumOff val="0"/>
                <a:alphaOff val="0"/>
              </a:schemeClr>
            </a:lnRef>
            <a:fillRef idx="1">
              <a:scrgbClr r="0" g="0" b="0"/>
            </a:fillRef>
            <a:effectRef idx="0">
              <a:schemeClr val="accent3">
                <a:shade val="50000"/>
                <a:hueOff val="0"/>
                <a:satOff val="0"/>
                <a:lumOff val="0"/>
                <a:alphaOff val="0"/>
              </a:schemeClr>
            </a:effectRef>
            <a:fontRef idx="minor">
              <a:schemeClr val="lt1"/>
            </a:fontRef>
          </p:style>
          <p:txBody>
            <a:bodyPr/>
            <a:lstStyle/>
            <a:p>
              <a:endParaRPr lang="en-US"/>
            </a:p>
          </p:txBody>
        </p:sp>
        <p:sp>
          <p:nvSpPr>
            <p:cNvPr id="19" name="Shape 4"/>
            <p:cNvSpPr/>
            <p:nvPr/>
          </p:nvSpPr>
          <p:spPr>
            <a:xfrm>
              <a:off x="1502346" y="486155"/>
              <a:ext cx="1240909" cy="10668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fa-IR" sz="2400" b="1" kern="1200" dirty="0">
                  <a:solidFill>
                    <a:schemeClr val="tx1"/>
                  </a:solidFill>
                  <a:effectLst>
                    <a:outerShdw blurRad="38100" dist="38100" dir="2700000" algn="tl">
                      <a:srgbClr val="000000">
                        <a:alpha val="43137"/>
                      </a:srgbClr>
                    </a:outerShdw>
                  </a:effectLst>
                  <a:cs typeface="B Nazanin" pitchFamily="2" charset="-78"/>
                </a:rPr>
                <a:t>کسب درآمد</a:t>
              </a:r>
              <a:endParaRPr lang="en-US" sz="2400" b="1" kern="1200" dirty="0">
                <a:solidFill>
                  <a:schemeClr val="tx1"/>
                </a:solidFill>
                <a:effectLst>
                  <a:outerShdw blurRad="38100" dist="38100" dir="2700000" algn="tl">
                    <a:srgbClr val="000000">
                      <a:alpha val="43137"/>
                    </a:srgbClr>
                  </a:outerShdw>
                </a:effectLst>
                <a:cs typeface="B Nazanin" pitchFamily="2" charset="-78"/>
              </a:endParaRPr>
            </a:p>
          </p:txBody>
        </p:sp>
      </p:grpSp>
      <p:sp>
        <p:nvSpPr>
          <p:cNvPr id="20" name="Circular Arrow 19"/>
          <p:cNvSpPr/>
          <p:nvPr/>
        </p:nvSpPr>
        <p:spPr>
          <a:xfrm rot="8722575">
            <a:off x="5915253" y="4649973"/>
            <a:ext cx="2000618" cy="2167875"/>
          </a:xfrm>
          <a:prstGeom prst="circularArrow">
            <a:avLst>
              <a:gd name="adj1" fmla="val 4878"/>
              <a:gd name="adj2" fmla="val 312630"/>
              <a:gd name="adj3" fmla="val 3109584"/>
              <a:gd name="adj4" fmla="val 15266933"/>
              <a:gd name="adj5" fmla="val 5691"/>
            </a:avLst>
          </a:prstGeom>
          <a:solidFill>
            <a:schemeClr val="accent2">
              <a:lumMod val="75000"/>
            </a:schemeClr>
          </a:solidFill>
          <a:scene3d>
            <a:camera prst="orthographicFront">
              <a:rot lat="0" lon="0" rev="0"/>
            </a:camera>
            <a:lightRig rig="threePt" dir="t"/>
          </a:scene3d>
        </p:spPr>
        <p:style>
          <a:lnRef idx="0">
            <a:schemeClr val="accent3">
              <a:shade val="90000"/>
              <a:hueOff val="0"/>
              <a:satOff val="0"/>
              <a:lumOff val="0"/>
              <a:alphaOff val="0"/>
            </a:schemeClr>
          </a:lnRef>
          <a:fillRef idx="1">
            <a:scrgbClr r="0" g="0" b="0"/>
          </a:fillRef>
          <a:effectRef idx="0">
            <a:schemeClr val="accent3">
              <a:shade val="90000"/>
              <a:hueOff val="0"/>
              <a:satOff val="0"/>
              <a:lumOff val="0"/>
              <a:alphaOff val="0"/>
            </a:schemeClr>
          </a:effectRef>
          <a:fontRef idx="minor">
            <a:schemeClr val="lt1"/>
          </a:fontRef>
        </p:style>
        <p:txBody>
          <a:bodyPr/>
          <a:lstStyle/>
          <a:p>
            <a:endParaRPr lang="en-US"/>
          </a:p>
        </p:txBody>
      </p:sp>
      <p:grpSp>
        <p:nvGrpSpPr>
          <p:cNvPr id="29" name="Group 28"/>
          <p:cNvGrpSpPr/>
          <p:nvPr/>
        </p:nvGrpSpPr>
        <p:grpSpPr>
          <a:xfrm>
            <a:off x="4363593" y="3342646"/>
            <a:ext cx="2075409" cy="2075409"/>
            <a:chOff x="1085096" y="0"/>
            <a:chExt cx="2075409" cy="2075409"/>
          </a:xfrm>
        </p:grpSpPr>
        <p:sp>
          <p:nvSpPr>
            <p:cNvPr id="30" name="Shape 29"/>
            <p:cNvSpPr/>
            <p:nvPr/>
          </p:nvSpPr>
          <p:spPr>
            <a:xfrm>
              <a:off x="1085096" y="0"/>
              <a:ext cx="2075409" cy="2075409"/>
            </a:xfrm>
            <a:prstGeom prst="gear9">
              <a:avLst/>
            </a:prstGeom>
            <a:solidFill>
              <a:schemeClr val="accent2">
                <a:lumMod val="75000"/>
              </a:schemeClr>
            </a:solidFill>
          </p:spPr>
          <p:style>
            <a:lnRef idx="2">
              <a:schemeClr val="lt1">
                <a:hueOff val="0"/>
                <a:satOff val="0"/>
                <a:lumOff val="0"/>
                <a:alphaOff val="0"/>
              </a:schemeClr>
            </a:lnRef>
            <a:fillRef idx="1">
              <a:scrgbClr r="0" g="0" b="0"/>
            </a:fillRef>
            <a:effectRef idx="0">
              <a:schemeClr val="accent3">
                <a:shade val="50000"/>
                <a:hueOff val="0"/>
                <a:satOff val="0"/>
                <a:lumOff val="0"/>
                <a:alphaOff val="0"/>
              </a:schemeClr>
            </a:effectRef>
            <a:fontRef idx="minor">
              <a:schemeClr val="lt1"/>
            </a:fontRef>
          </p:style>
          <p:txBody>
            <a:bodyPr/>
            <a:lstStyle/>
            <a:p>
              <a:endParaRPr lang="en-US"/>
            </a:p>
          </p:txBody>
        </p:sp>
        <p:sp>
          <p:nvSpPr>
            <p:cNvPr id="31" name="Shape 4"/>
            <p:cNvSpPr/>
            <p:nvPr/>
          </p:nvSpPr>
          <p:spPr>
            <a:xfrm>
              <a:off x="1502346" y="486155"/>
              <a:ext cx="1240909" cy="10668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fa-IR" sz="2400" b="1" kern="1200" dirty="0">
                  <a:solidFill>
                    <a:schemeClr val="tx1"/>
                  </a:solidFill>
                  <a:effectLst>
                    <a:outerShdw blurRad="38100" dist="38100" dir="2700000" algn="tl">
                      <a:srgbClr val="000000">
                        <a:alpha val="43137"/>
                      </a:srgbClr>
                    </a:outerShdw>
                  </a:effectLst>
                  <a:cs typeface="B Nazanin" pitchFamily="2" charset="-78"/>
                </a:rPr>
                <a:t>انگیزه برای توسعه و تولید علم</a:t>
              </a:r>
              <a:endParaRPr lang="en-US" sz="2400" b="1" kern="1200" dirty="0">
                <a:solidFill>
                  <a:schemeClr val="tx1"/>
                </a:solidFill>
                <a:effectLst>
                  <a:outerShdw blurRad="38100" dist="38100" dir="2700000" algn="tl">
                    <a:srgbClr val="000000">
                      <a:alpha val="43137"/>
                    </a:srgbClr>
                  </a:outerShdw>
                </a:effectLst>
                <a:cs typeface="B Nazanin" pitchFamily="2" charset="-78"/>
              </a:endParaRPr>
            </a:p>
          </p:txBody>
        </p:sp>
      </p:grpSp>
      <p:sp>
        <p:nvSpPr>
          <p:cNvPr id="32" name="Circular Arrow 31"/>
          <p:cNvSpPr/>
          <p:nvPr/>
        </p:nvSpPr>
        <p:spPr>
          <a:xfrm rot="982343">
            <a:off x="3345272" y="2888128"/>
            <a:ext cx="2000618" cy="2167875"/>
          </a:xfrm>
          <a:prstGeom prst="circularArrow">
            <a:avLst>
              <a:gd name="adj1" fmla="val 4878"/>
              <a:gd name="adj2" fmla="val 312630"/>
              <a:gd name="adj3" fmla="val 3109584"/>
              <a:gd name="adj4" fmla="val 15266933"/>
              <a:gd name="adj5" fmla="val 5691"/>
            </a:avLst>
          </a:prstGeom>
          <a:solidFill>
            <a:schemeClr val="accent2"/>
          </a:solidFill>
          <a:scene3d>
            <a:camera prst="orthographicFront">
              <a:rot lat="10800000" lon="0" rev="0"/>
            </a:camera>
            <a:lightRig rig="threePt" dir="t"/>
          </a:scene3d>
        </p:spPr>
        <p:style>
          <a:lnRef idx="0">
            <a:schemeClr val="accent3">
              <a:shade val="90000"/>
              <a:hueOff val="0"/>
              <a:satOff val="0"/>
              <a:lumOff val="0"/>
              <a:alphaOff val="0"/>
            </a:schemeClr>
          </a:lnRef>
          <a:fillRef idx="1">
            <a:scrgbClr r="0" g="0" b="0"/>
          </a:fillRef>
          <a:effectRef idx="0">
            <a:schemeClr val="accent3">
              <a:shade val="90000"/>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364610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3"/>
                                        </p:tgtEl>
                                        <p:attrNameLst>
                                          <p:attrName>ppt_y</p:attrName>
                                        </p:attrNameLst>
                                      </p:cBhvr>
                                      <p:tavLst>
                                        <p:tav tm="0">
                                          <p:val>
                                            <p:strVal val="#ppt_y"/>
                                          </p:val>
                                        </p:tav>
                                        <p:tav tm="100000">
                                          <p:val>
                                            <p:strVal val="#ppt_y"/>
                                          </p:val>
                                        </p:tav>
                                      </p:tavLst>
                                    </p:anim>
                                    <p:anim calcmode="lin" valueType="num">
                                      <p:cBhvr>
                                        <p:cTn id="9"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مفهوم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8</a:t>
            </a:r>
            <a:endParaRPr lang="en-US" dirty="0">
              <a:cs typeface="B Nazanin" panose="00000400000000000000" pitchFamily="2" charset="-78"/>
            </a:endParaRPr>
          </a:p>
        </p:txBody>
      </p:sp>
      <p:sp>
        <p:nvSpPr>
          <p:cNvPr id="26" name="Rectangle 25"/>
          <p:cNvSpPr/>
          <p:nvPr/>
        </p:nvSpPr>
        <p:spPr>
          <a:xfrm>
            <a:off x="1411256" y="1938931"/>
            <a:ext cx="10369868" cy="3935052"/>
          </a:xfrm>
          <a:prstGeom prst="rect">
            <a:avLst/>
          </a:prstGeom>
        </p:spPr>
        <p:txBody>
          <a:bodyPr wrap="square">
            <a:spAutoFit/>
          </a:bodyPr>
          <a:lstStyle/>
          <a:p>
            <a:pPr algn="r" rtl="1">
              <a:lnSpc>
                <a:spcPct val="107000"/>
              </a:lnSpc>
              <a:spcAft>
                <a:spcPts val="800"/>
              </a:spcAft>
            </a:pPr>
            <a:r>
              <a:rPr lang="fa-IR" altLang="en-US" sz="2800" b="1" dirty="0">
                <a:solidFill>
                  <a:srgbClr val="0070C0"/>
                </a:solidFill>
                <a:cs typeface="B Zar" panose="00000400000000000000" pitchFamily="2" charset="-78"/>
              </a:rPr>
              <a:t>گواهینامه</a:t>
            </a:r>
            <a:r>
              <a:rPr lang="fa-IR" sz="2800" dirty="0">
                <a:solidFill>
                  <a:srgbClr val="0070C0"/>
                </a:solidFill>
              </a:rPr>
              <a:t>­</a:t>
            </a:r>
            <a:r>
              <a:rPr lang="fa-IR" altLang="en-US" sz="2800" b="1" dirty="0">
                <a:solidFill>
                  <a:srgbClr val="0070C0"/>
                </a:solidFill>
                <a:cs typeface="B Zar" panose="00000400000000000000" pitchFamily="2" charset="-78"/>
              </a:rPr>
              <a:t>ای</a:t>
            </a:r>
            <a:r>
              <a:rPr lang="fa-IR" altLang="en-US" sz="2800" b="1" dirty="0">
                <a:cs typeface="B Zar" panose="00000400000000000000" pitchFamily="2" charset="-78"/>
              </a:rPr>
              <a:t> </a:t>
            </a:r>
            <a:r>
              <a:rPr lang="fa-IR" altLang="en-US" sz="2800" dirty="0">
                <a:cs typeface="B Zar" panose="00000400000000000000" pitchFamily="2" charset="-78"/>
              </a:rPr>
              <a:t>است</a:t>
            </a:r>
            <a:r>
              <a:rPr lang="fa-IR" altLang="en-US" sz="2800" b="1" dirty="0">
                <a:cs typeface="B Zar" panose="00000400000000000000" pitchFamily="2" charset="-78"/>
              </a:rPr>
              <a:t> </a:t>
            </a:r>
            <a:r>
              <a:rPr lang="fa-IR" altLang="en-US" sz="2800" dirty="0">
                <a:cs typeface="B Zar" panose="00000400000000000000" pitchFamily="2" charset="-78"/>
              </a:rPr>
              <a:t>برای یک </a:t>
            </a:r>
            <a:r>
              <a:rPr lang="fa-IR" altLang="en-US" sz="2800" b="1" dirty="0">
                <a:solidFill>
                  <a:srgbClr val="0070C0"/>
                </a:solidFill>
                <a:cs typeface="B Zar" panose="00000400000000000000" pitchFamily="2" charset="-78"/>
              </a:rPr>
              <a:t>اختراع</a:t>
            </a:r>
            <a:r>
              <a:rPr lang="fa-IR" altLang="en-US" sz="2800" dirty="0">
                <a:solidFill>
                  <a:srgbClr val="0070C0"/>
                </a:solidFill>
                <a:cs typeface="B Zar" panose="00000400000000000000" pitchFamily="2" charset="-78"/>
              </a:rPr>
              <a:t> </a:t>
            </a:r>
          </a:p>
          <a:p>
            <a:pPr algn="r" rtl="1">
              <a:lnSpc>
                <a:spcPct val="107000"/>
              </a:lnSpc>
              <a:spcAft>
                <a:spcPts val="800"/>
              </a:spcAft>
            </a:pPr>
            <a:r>
              <a:rPr lang="fa-IR" altLang="en-US" sz="2800" dirty="0">
                <a:cs typeface="B Zar" panose="00000400000000000000" pitchFamily="2" charset="-78"/>
              </a:rPr>
              <a:t>که توسط </a:t>
            </a:r>
            <a:r>
              <a:rPr lang="fa-IR" altLang="en-US" sz="2800" b="1" dirty="0">
                <a:solidFill>
                  <a:srgbClr val="0070C0"/>
                </a:solidFill>
                <a:cs typeface="B Zar" panose="00000400000000000000" pitchFamily="2" charset="-78"/>
              </a:rPr>
              <a:t>مرجع</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دولتی </a:t>
            </a:r>
          </a:p>
          <a:p>
            <a:pPr algn="r" rtl="1">
              <a:lnSpc>
                <a:spcPct val="107000"/>
              </a:lnSpc>
              <a:spcAft>
                <a:spcPts val="800"/>
              </a:spcAft>
            </a:pPr>
            <a:r>
              <a:rPr lang="fa-IR" altLang="en-US" sz="2800" dirty="0">
                <a:cs typeface="B Zar" panose="00000400000000000000" pitchFamily="2" charset="-78"/>
              </a:rPr>
              <a:t>به فرد </a:t>
            </a:r>
            <a:r>
              <a:rPr lang="fa-IR" altLang="en-US" sz="2800" b="1" dirty="0">
                <a:solidFill>
                  <a:srgbClr val="0070C0"/>
                </a:solidFill>
                <a:cs typeface="B Zar" panose="00000400000000000000" pitchFamily="2" charset="-78"/>
              </a:rPr>
              <a:t>مخترع</a:t>
            </a:r>
            <a:r>
              <a:rPr lang="fa-IR" altLang="en-US" sz="2800" dirty="0">
                <a:solidFill>
                  <a:srgbClr val="0070C0"/>
                </a:solidFill>
                <a:cs typeface="B Zar" panose="00000400000000000000" pitchFamily="2" charset="-78"/>
              </a:rPr>
              <a:t> </a:t>
            </a:r>
          </a:p>
          <a:p>
            <a:pPr algn="r" rtl="1">
              <a:lnSpc>
                <a:spcPct val="107000"/>
              </a:lnSpc>
              <a:spcAft>
                <a:spcPts val="800"/>
              </a:spcAft>
            </a:pPr>
            <a:r>
              <a:rPr lang="fa-IR" altLang="en-US" sz="2800" dirty="0">
                <a:cs typeface="B Zar" panose="00000400000000000000" pitchFamily="2" charset="-78"/>
              </a:rPr>
              <a:t>برای </a:t>
            </a:r>
            <a:r>
              <a:rPr lang="fa-IR" altLang="en-US" sz="2800" b="1" dirty="0">
                <a:solidFill>
                  <a:srgbClr val="0070C0"/>
                </a:solidFill>
                <a:cs typeface="B Zar" panose="00000400000000000000" pitchFamily="2" charset="-78"/>
              </a:rPr>
              <a:t>مدتی</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محدود </a:t>
            </a:r>
          </a:p>
          <a:p>
            <a:pPr algn="r" rtl="1">
              <a:lnSpc>
                <a:spcPct val="107000"/>
              </a:lnSpc>
              <a:spcAft>
                <a:spcPts val="800"/>
              </a:spcAft>
            </a:pPr>
            <a:r>
              <a:rPr lang="fa-IR" altLang="en-US" sz="2800" dirty="0">
                <a:cs typeface="B Zar" panose="00000400000000000000" pitchFamily="2" charset="-78"/>
              </a:rPr>
              <a:t>در </a:t>
            </a:r>
            <a:r>
              <a:rPr lang="fa-IR" altLang="en-US" sz="2800" b="1" dirty="0">
                <a:solidFill>
                  <a:srgbClr val="0070C0"/>
                </a:solidFill>
                <a:cs typeface="B Zar" panose="00000400000000000000" pitchFamily="2" charset="-78"/>
              </a:rPr>
              <a:t>محدوده</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جغرافیایی</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مشخص </a:t>
            </a:r>
          </a:p>
          <a:p>
            <a:pPr algn="r" rtl="1">
              <a:lnSpc>
                <a:spcPct val="107000"/>
              </a:lnSpc>
              <a:spcAft>
                <a:spcPts val="800"/>
              </a:spcAft>
            </a:pPr>
            <a:r>
              <a:rPr lang="fa-IR" altLang="en-US" sz="2800" dirty="0">
                <a:cs typeface="B Zar" panose="00000400000000000000" pitchFamily="2" charset="-78"/>
              </a:rPr>
              <a:t>در ازای </a:t>
            </a:r>
            <a:r>
              <a:rPr lang="fa-IR" altLang="en-US" sz="2800" b="1" dirty="0">
                <a:solidFill>
                  <a:srgbClr val="0070C0"/>
                </a:solidFill>
                <a:cs typeface="B Zar" panose="00000400000000000000" pitchFamily="2" charset="-78"/>
              </a:rPr>
              <a:t>افشای</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کامل</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اختراع</a:t>
            </a:r>
            <a:r>
              <a:rPr lang="fa-IR" altLang="en-US" sz="2800" dirty="0">
                <a:solidFill>
                  <a:srgbClr val="0070C0"/>
                </a:solidFill>
                <a:cs typeface="B Zar" panose="00000400000000000000" pitchFamily="2" charset="-78"/>
              </a:rPr>
              <a:t> </a:t>
            </a:r>
            <a:r>
              <a:rPr lang="fa-IR" altLang="en-US" sz="2800" dirty="0">
                <a:cs typeface="B Zar" panose="00000400000000000000" pitchFamily="2" charset="-78"/>
              </a:rPr>
              <a:t>اعطا می</a:t>
            </a:r>
            <a:r>
              <a:rPr lang="fa-IR" sz="2800" dirty="0"/>
              <a:t>­</a:t>
            </a:r>
            <a:r>
              <a:rPr lang="fa-IR" altLang="en-US" sz="2800" dirty="0">
                <a:cs typeface="B Zar" panose="00000400000000000000" pitchFamily="2" charset="-78"/>
              </a:rPr>
              <a:t>شود </a:t>
            </a:r>
          </a:p>
          <a:p>
            <a:pPr algn="r" rtl="1">
              <a:lnSpc>
                <a:spcPct val="107000"/>
              </a:lnSpc>
              <a:spcAft>
                <a:spcPts val="800"/>
              </a:spcAft>
            </a:pPr>
            <a:r>
              <a:rPr lang="fa-IR" altLang="en-US" sz="2800" dirty="0">
                <a:cs typeface="B Zar" panose="00000400000000000000" pitchFamily="2" charset="-78"/>
              </a:rPr>
              <a:t>تا از </a:t>
            </a:r>
            <a:r>
              <a:rPr lang="fa-IR" altLang="en-US" sz="2800" b="1" dirty="0">
                <a:solidFill>
                  <a:srgbClr val="0070C0"/>
                </a:solidFill>
                <a:cs typeface="B Zar" panose="00000400000000000000" pitchFamily="2" charset="-78"/>
              </a:rPr>
              <a:t>استفاده</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تجاری</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دیگران</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از</a:t>
            </a:r>
            <a:r>
              <a:rPr lang="fa-IR" altLang="en-US" sz="2800" b="1" dirty="0">
                <a:cs typeface="B Zar" panose="00000400000000000000" pitchFamily="2" charset="-78"/>
              </a:rPr>
              <a:t> </a:t>
            </a:r>
            <a:r>
              <a:rPr lang="fa-IR" altLang="en-US" sz="2800" b="1" dirty="0">
                <a:solidFill>
                  <a:srgbClr val="0070C0"/>
                </a:solidFill>
                <a:cs typeface="B Zar" panose="00000400000000000000" pitchFamily="2" charset="-78"/>
              </a:rPr>
              <a:t>اختراع</a:t>
            </a:r>
            <a:r>
              <a:rPr lang="fa-IR" altLang="en-US" sz="2800" b="1" dirty="0">
                <a:cs typeface="B Zar" panose="00000400000000000000" pitchFamily="2" charset="-78"/>
              </a:rPr>
              <a:t> </a:t>
            </a:r>
            <a:r>
              <a:rPr lang="fa-IR" altLang="en-US" sz="2800" dirty="0">
                <a:cs typeface="B Zar" panose="00000400000000000000" pitchFamily="2" charset="-78"/>
              </a:rPr>
              <a:t>جلوگیری کند.</a:t>
            </a:r>
          </a:p>
        </p:txBody>
      </p:sp>
    </p:spTree>
    <p:extLst>
      <p:ext uri="{BB962C8B-B14F-4D97-AF65-F5344CB8AC3E}">
        <p14:creationId xmlns:p14="http://schemas.microsoft.com/office/powerpoint/2010/main" val="5689093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379658" y="472254"/>
            <a:ext cx="11811000" cy="1466677"/>
          </a:xfrm>
          <a:blipFill>
            <a:blip r:embed="rId3">
              <a:extLst>
                <a:ext uri="{BEBA8EAE-BF5A-486C-A8C5-ECC9F3942E4B}">
                  <a14:imgProps xmlns:a14="http://schemas.microsoft.com/office/drawing/2010/main">
                    <a14:imgLayer r:embed="rId4">
                      <a14:imgEffect>
                        <a14:artisticGlass/>
                      </a14:imgEffect>
                    </a14:imgLayer>
                  </a14:imgProps>
                </a:ext>
              </a:extLst>
            </a:blip>
            <a:tile tx="0" ty="0" sx="100000" sy="100000" flip="none" algn="tl"/>
          </a:blipFill>
          <a:effectLst>
            <a:softEdge rad="190500"/>
          </a:effectLst>
        </p:spPr>
        <p:txBody>
          <a:bodyPr>
            <a:normAutofit/>
          </a:bodyPr>
          <a:lstStyle/>
          <a:p>
            <a:pPr algn="r" rtl="1"/>
            <a:r>
              <a:rPr lang="fa-IR" sz="4400" dirty="0">
                <a:effectLst>
                  <a:glow rad="101600">
                    <a:schemeClr val="accent2">
                      <a:alpha val="60000"/>
                    </a:schemeClr>
                  </a:glow>
                </a:effectLst>
                <a:cs typeface="B Titr" panose="00000700000000000000" pitchFamily="2" charset="-78"/>
              </a:rPr>
              <a:t>مفهوم </a:t>
            </a:r>
            <a:r>
              <a:rPr lang="en-US" sz="4400" b="1" dirty="0">
                <a:effectLst>
                  <a:glow rad="101600">
                    <a:schemeClr val="accent2">
                      <a:alpha val="60000"/>
                    </a:schemeClr>
                  </a:glow>
                </a:effectLst>
                <a:latin typeface="Times New Roman" panose="02020603050405020304" pitchFamily="18" charset="0"/>
                <a:cs typeface="Times New Roman" panose="02020603050405020304" pitchFamily="18" charset="0"/>
              </a:rPr>
              <a:t>Patent</a:t>
            </a:r>
            <a:endParaRPr lang="en-US" sz="3600" b="1" dirty="0">
              <a:effectLst>
                <a:glow rad="101600">
                  <a:schemeClr val="accent2">
                    <a:alpha val="60000"/>
                  </a:schemeClr>
                </a:glow>
              </a:effectLst>
              <a:latin typeface="Times New Roman" panose="02020603050405020304" pitchFamily="18" charset="0"/>
              <a:cs typeface="Times New Roman" panose="02020603050405020304" pitchFamily="18" charset="0"/>
            </a:endParaRPr>
          </a:p>
        </p:txBody>
      </p:sp>
      <p:sp>
        <p:nvSpPr>
          <p:cNvPr id="25" name="Rectangle 24"/>
          <p:cNvSpPr/>
          <p:nvPr/>
        </p:nvSpPr>
        <p:spPr>
          <a:xfrm>
            <a:off x="27853" y="113693"/>
            <a:ext cx="12164147" cy="601362"/>
          </a:xfrm>
          <a:prstGeom prst="rect">
            <a:avLst/>
          </a:prstGeom>
          <a:blipFill>
            <a:blip r:embed="rId5">
              <a:duotone>
                <a:schemeClr val="bg2">
                  <a:shade val="45000"/>
                  <a:satMod val="135000"/>
                </a:schemeClr>
                <a:prstClr val="white"/>
              </a:duotone>
            </a:blip>
            <a:tile tx="0" ty="0" sx="100000" sy="100000" flip="none" algn="tl"/>
          </a:blipFill>
          <a:ln>
            <a:no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cs typeface="B Titr" panose="00000700000000000000" pitchFamily="2" charset="-78"/>
              </a:rPr>
              <a:t>       </a:t>
            </a:r>
            <a:r>
              <a:rPr lang="fa-IR" dirty="0">
                <a:solidFill>
                  <a:schemeClr val="bg1">
                    <a:lumMod val="50000"/>
                  </a:schemeClr>
                </a:solidFill>
                <a:effectLst>
                  <a:glow rad="101600">
                    <a:schemeClr val="bg1">
                      <a:alpha val="60000"/>
                    </a:schemeClr>
                  </a:glow>
                </a:effectLst>
                <a:cs typeface="B Titr" panose="00000700000000000000" pitchFamily="2" charset="-78"/>
              </a:rPr>
              <a:t>موضوع: </a:t>
            </a:r>
            <a:r>
              <a:rPr lang="fa-IR" sz="2400" dirty="0">
                <a:effectLst>
                  <a:glow rad="63500">
                    <a:schemeClr val="tx1">
                      <a:alpha val="40000"/>
                    </a:schemeClr>
                  </a:glow>
                </a:effectLst>
                <a:cs typeface="B Titr" panose="00000700000000000000" pitchFamily="2" charset="-78"/>
              </a:rPr>
              <a:t>معـرفی پتــنت و شنــاخت ایـده­هایـی با قـابلـیت ثبــت اختــراع </a:t>
            </a:r>
            <a:r>
              <a:rPr lang="fa-IR" sz="2000" dirty="0">
                <a:effectLst>
                  <a:glow rad="63500">
                    <a:schemeClr val="tx1">
                      <a:alpha val="40000"/>
                    </a:schemeClr>
                  </a:glow>
                </a:effectLst>
                <a:cs typeface="B Titr" panose="00000700000000000000" pitchFamily="2" charset="-78"/>
              </a:rPr>
              <a:t>(دوره پیشرفته)</a:t>
            </a:r>
            <a:endParaRPr lang="en-US" sz="2000" dirty="0">
              <a:effectLst>
                <a:glow rad="63500">
                  <a:schemeClr val="tx1">
                    <a:alpha val="40000"/>
                  </a:schemeClr>
                </a:glow>
              </a:effectLst>
              <a:cs typeface="B Titr" panose="00000700000000000000" pitchFamily="2" charset="-78"/>
            </a:endParaRPr>
          </a:p>
        </p:txBody>
      </p:sp>
      <p:sp>
        <p:nvSpPr>
          <p:cNvPr id="15" name="Rectangle 14"/>
          <p:cNvSpPr/>
          <p:nvPr/>
        </p:nvSpPr>
        <p:spPr>
          <a:xfrm rot="5400000">
            <a:off x="-2856293" y="2999985"/>
            <a:ext cx="6858000" cy="858030"/>
          </a:xfrm>
          <a:prstGeom prst="rect">
            <a:avLst/>
          </a:prstGeom>
          <a:blipFill>
            <a:blip r:embed="rId5">
              <a:duotone>
                <a:schemeClr val="accent6">
                  <a:shade val="45000"/>
                  <a:satMod val="135000"/>
                </a:schemeClr>
                <a:prstClr val="white"/>
              </a:duotone>
            </a:blip>
            <a:tile tx="0" ty="0" sx="100000" sy="100000" flip="none" algn="tl"/>
          </a:blipFill>
          <a:ln>
            <a:noFill/>
          </a:ln>
          <a:effectLst>
            <a:glow rad="1397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9025"/>
            <a:ext cx="1142980" cy="12348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2" name="TextBox 21"/>
          <p:cNvSpPr txBox="1"/>
          <p:nvPr/>
        </p:nvSpPr>
        <p:spPr>
          <a:xfrm rot="16200000">
            <a:off x="-2004314" y="3762197"/>
            <a:ext cx="4767945" cy="430887"/>
          </a:xfrm>
          <a:prstGeom prst="rect">
            <a:avLst/>
          </a:prstGeom>
          <a:noFill/>
        </p:spPr>
        <p:txBody>
          <a:bodyPr wrap="square" rtlCol="0">
            <a:spAutoFit/>
          </a:bodyPr>
          <a:lstStyle/>
          <a:p>
            <a:pPr algn="r" rtl="1"/>
            <a:r>
              <a:rPr lang="fa-IR" sz="2200" b="1" dirty="0">
                <a:solidFill>
                  <a:schemeClr val="bg1"/>
                </a:solidFill>
                <a:effectLst>
                  <a:glow rad="101600">
                    <a:schemeClr val="bg1">
                      <a:lumMod val="65000"/>
                      <a:alpha val="60000"/>
                    </a:schemeClr>
                  </a:glow>
                </a:effectLst>
                <a:cs typeface="B Nazanin" panose="00000400000000000000" pitchFamily="2" charset="-78"/>
              </a:rPr>
              <a:t>معاونت پژوهش و فناوری دانشگاه گیلان</a:t>
            </a:r>
            <a:endParaRPr lang="en-US" sz="2200" b="1" dirty="0">
              <a:solidFill>
                <a:schemeClr val="bg1"/>
              </a:solidFill>
              <a:effectLst>
                <a:glow rad="101600">
                  <a:schemeClr val="bg1">
                    <a:lumMod val="65000"/>
                    <a:alpha val="60000"/>
                  </a:schemeClr>
                </a:glow>
              </a:effectLst>
              <a:cs typeface="B Nazanin" panose="00000400000000000000" pitchFamily="2" charset="-78"/>
            </a:endParaRPr>
          </a:p>
        </p:txBody>
      </p:sp>
      <p:sp>
        <p:nvSpPr>
          <p:cNvPr id="24" name="TextBox 23"/>
          <p:cNvSpPr txBox="1"/>
          <p:nvPr/>
        </p:nvSpPr>
        <p:spPr>
          <a:xfrm rot="16200000">
            <a:off x="-1383295" y="3535242"/>
            <a:ext cx="4283256" cy="400110"/>
          </a:xfrm>
          <a:prstGeom prst="rect">
            <a:avLst/>
          </a:prstGeom>
          <a:noFill/>
        </p:spPr>
        <p:txBody>
          <a:bodyPr wrap="square" rtlCol="0">
            <a:spAutoFit/>
          </a:bodyPr>
          <a:lstStyle/>
          <a:p>
            <a:pPr algn="r" rtl="1"/>
            <a:r>
              <a:rPr lang="fa-IR" sz="2000" b="1" dirty="0">
                <a:solidFill>
                  <a:schemeClr val="bg1"/>
                </a:solidFill>
                <a:effectLst>
                  <a:glow rad="101600">
                    <a:schemeClr val="accent3">
                      <a:satMod val="175000"/>
                      <a:alpha val="40000"/>
                    </a:schemeClr>
                  </a:glow>
                </a:effectLst>
                <a:cs typeface="B Nazanin" panose="00000400000000000000" pitchFamily="2" charset="-78"/>
              </a:rPr>
              <a:t>مدیریت فناوری و کارآفرینی – مرکز نوآوری</a:t>
            </a:r>
            <a:endParaRPr lang="en-US" sz="2000" b="1" dirty="0">
              <a:solidFill>
                <a:schemeClr val="bg1"/>
              </a:solidFill>
              <a:effectLst>
                <a:glow rad="101600">
                  <a:schemeClr val="accent3">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a:xfrm>
            <a:off x="11311128" y="6298910"/>
            <a:ext cx="640080" cy="365125"/>
          </a:xfrm>
        </p:spPr>
        <p:txBody>
          <a:bodyPr/>
          <a:lstStyle/>
          <a:p>
            <a:r>
              <a:rPr lang="fa-IR" sz="2400" dirty="0">
                <a:cs typeface="B Nazanin" panose="00000400000000000000" pitchFamily="2" charset="-78"/>
              </a:rPr>
              <a:t>9</a:t>
            </a:r>
            <a:endParaRPr lang="en-US" dirty="0">
              <a:cs typeface="B Nazanin" panose="00000400000000000000" pitchFamily="2" charset="-78"/>
            </a:endParaRPr>
          </a:p>
        </p:txBody>
      </p:sp>
      <p:sp>
        <p:nvSpPr>
          <p:cNvPr id="10" name="Rounded Rectangle 9"/>
          <p:cNvSpPr/>
          <p:nvPr/>
        </p:nvSpPr>
        <p:spPr>
          <a:xfrm>
            <a:off x="1022245" y="2286000"/>
            <a:ext cx="10928963" cy="215964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fa-IR" sz="2400" b="1" dirty="0">
              <a:solidFill>
                <a:schemeClr val="tx1"/>
              </a:solidFill>
              <a:cs typeface="B Nazanin" panose="00000400000000000000" pitchFamily="2" charset="-78"/>
            </a:endParaRPr>
          </a:p>
          <a:p>
            <a:pPr algn="just" rtl="1">
              <a:spcAft>
                <a:spcPts val="600"/>
              </a:spcAft>
            </a:pPr>
            <a:r>
              <a:rPr lang="fa-IR" sz="2300" b="1" dirty="0">
                <a:solidFill>
                  <a:schemeClr val="tx1"/>
                </a:solidFill>
                <a:cs typeface="B Nazanin" panose="00000400000000000000" pitchFamily="2" charset="-78"/>
              </a:rPr>
              <a:t>سندی است که از طریق یک </a:t>
            </a:r>
            <a:r>
              <a:rPr lang="fa-IR" sz="2400" b="1" dirty="0">
                <a:solidFill>
                  <a:srgbClr val="0070C0"/>
                </a:solidFill>
                <a:cs typeface="B Nazanin" panose="00000400000000000000" pitchFamily="2" charset="-78"/>
              </a:rPr>
              <a:t>اداره ملی یا منطقه</a:t>
            </a:r>
            <a:r>
              <a:rPr lang="fa-IR" sz="2800" b="1" dirty="0">
                <a:solidFill>
                  <a:srgbClr val="0070C0"/>
                </a:solidFill>
              </a:rPr>
              <a:t>­</a:t>
            </a:r>
            <a:r>
              <a:rPr lang="fa-IR" sz="2400" b="1" dirty="0">
                <a:solidFill>
                  <a:srgbClr val="0070C0"/>
                </a:solidFill>
                <a:cs typeface="B Nazanin" panose="00000400000000000000" pitchFamily="2" charset="-78"/>
              </a:rPr>
              <a:t>ای</a:t>
            </a:r>
            <a:r>
              <a:rPr lang="fa-IR" sz="2300" b="1" dirty="0">
                <a:solidFill>
                  <a:schemeClr val="tx1"/>
                </a:solidFill>
                <a:cs typeface="B Nazanin" panose="00000400000000000000" pitchFamily="2" charset="-78"/>
              </a:rPr>
              <a:t>، به موجب </a:t>
            </a:r>
            <a:r>
              <a:rPr lang="fa-IR" sz="2400" b="1" dirty="0">
                <a:solidFill>
                  <a:srgbClr val="0070C0"/>
                </a:solidFill>
                <a:cs typeface="B Nazanin" panose="00000400000000000000" pitchFamily="2" charset="-78"/>
              </a:rPr>
              <a:t>درخواست متقاضی </a:t>
            </a:r>
            <a:r>
              <a:rPr lang="fa-IR" sz="2300" b="1" dirty="0">
                <a:solidFill>
                  <a:schemeClr val="tx1"/>
                </a:solidFill>
                <a:cs typeface="B Nazanin" panose="00000400000000000000" pitchFamily="2" charset="-78"/>
              </a:rPr>
              <a:t>صادر می</a:t>
            </a:r>
            <a:r>
              <a:rPr lang="fa-IR" sz="2400" dirty="0"/>
              <a:t>­</a:t>
            </a:r>
            <a:r>
              <a:rPr lang="fa-IR" sz="2300" b="1" dirty="0">
                <a:solidFill>
                  <a:schemeClr val="tx1"/>
                </a:solidFill>
                <a:cs typeface="B Nazanin" panose="00000400000000000000" pitchFamily="2" charset="-78"/>
              </a:rPr>
              <a:t>شود که متضمن تعریف اختراع است و نوعی وضعیت حقوقی (قانونی) را برای مخترع متقاضی ایجاد می</a:t>
            </a:r>
            <a:r>
              <a:rPr lang="fa-IR" sz="2400" dirty="0"/>
              <a:t>­</a:t>
            </a:r>
            <a:r>
              <a:rPr lang="fa-IR" sz="2300" b="1" dirty="0">
                <a:solidFill>
                  <a:schemeClr val="tx1"/>
                </a:solidFill>
                <a:cs typeface="B Nazanin" panose="00000400000000000000" pitchFamily="2" charset="-78"/>
              </a:rPr>
              <a:t>کند که به موجب آن، اختراع ثبت</a:t>
            </a:r>
            <a:r>
              <a:rPr lang="fa-IR" sz="2400" dirty="0"/>
              <a:t>­</a:t>
            </a:r>
            <a:r>
              <a:rPr lang="fa-IR" sz="2300" b="1" dirty="0">
                <a:solidFill>
                  <a:schemeClr val="tx1"/>
                </a:solidFill>
                <a:cs typeface="B Nazanin" panose="00000400000000000000" pitchFamily="2" charset="-78"/>
              </a:rPr>
              <a:t>شده به طور معمول باید </a:t>
            </a:r>
            <a:r>
              <a:rPr lang="fa-IR" sz="2400" b="1" dirty="0">
                <a:solidFill>
                  <a:srgbClr val="0070C0"/>
                </a:solidFill>
                <a:cs typeface="B Nazanin" panose="00000400000000000000" pitchFamily="2" charset="-78"/>
              </a:rPr>
              <a:t>صرفاً با اجازه</a:t>
            </a:r>
            <a:r>
              <a:rPr lang="fa-IR" sz="2800" dirty="0">
                <a:solidFill>
                  <a:srgbClr val="0070C0"/>
                </a:solidFill>
              </a:rPr>
              <a:t>­</a:t>
            </a:r>
            <a:r>
              <a:rPr lang="fa-IR" sz="2400" b="1" dirty="0">
                <a:solidFill>
                  <a:srgbClr val="0070C0"/>
                </a:solidFill>
                <a:cs typeface="B Nazanin" panose="00000400000000000000" pitchFamily="2" charset="-78"/>
              </a:rPr>
              <a:t>ی صاحب حق</a:t>
            </a:r>
            <a:r>
              <a:rPr lang="fa-IR" sz="2300" b="1" dirty="0">
                <a:solidFill>
                  <a:schemeClr val="tx1"/>
                </a:solidFill>
                <a:cs typeface="B Nazanin" panose="00000400000000000000" pitchFamily="2" charset="-78"/>
              </a:rPr>
              <a:t>، مورد بهره</a:t>
            </a:r>
            <a:r>
              <a:rPr lang="fa-IR" sz="2400" dirty="0"/>
              <a:t>­</a:t>
            </a:r>
            <a:r>
              <a:rPr lang="fa-IR" sz="2300" b="1" dirty="0">
                <a:solidFill>
                  <a:schemeClr val="tx1"/>
                </a:solidFill>
                <a:cs typeface="B Nazanin" panose="00000400000000000000" pitchFamily="2" charset="-78"/>
              </a:rPr>
              <a:t>برداری (تولید، استفاده، فروش، واردات و ...) قرار گیرد. </a:t>
            </a:r>
            <a:endParaRPr lang="en-US" sz="2300" b="1" dirty="0">
              <a:solidFill>
                <a:schemeClr val="tx1"/>
              </a:solidFill>
              <a:cs typeface="B Nazanin" panose="00000400000000000000" pitchFamily="2" charset="-78"/>
            </a:endParaRPr>
          </a:p>
        </p:txBody>
      </p:sp>
      <p:sp>
        <p:nvSpPr>
          <p:cNvPr id="11" name="Rounded Rectangle 10"/>
          <p:cNvSpPr/>
          <p:nvPr/>
        </p:nvSpPr>
        <p:spPr>
          <a:xfrm>
            <a:off x="4724400" y="1923213"/>
            <a:ext cx="6586728" cy="6451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2400" b="1" dirty="0">
                <a:cs typeface="B Nazanin" panose="00000400000000000000" pitchFamily="2" charset="-78"/>
              </a:rPr>
              <a:t>تعریف </a:t>
            </a:r>
            <a:r>
              <a:rPr lang="en-US" sz="2400" b="1" dirty="0">
                <a:latin typeface="Times New Roman" panose="02020603050405020304" pitchFamily="18" charset="0"/>
                <a:cs typeface="Times New Roman" panose="02020603050405020304" pitchFamily="18" charset="0"/>
              </a:rPr>
              <a:t>Patent</a:t>
            </a:r>
            <a:r>
              <a:rPr lang="fa-IR" sz="2400" b="1" dirty="0">
                <a:cs typeface="B Nazanin" panose="00000400000000000000" pitchFamily="2" charset="-78"/>
              </a:rPr>
              <a:t> ارائه</a:t>
            </a:r>
            <a:r>
              <a:rPr lang="fa-IR" sz="2400" dirty="0"/>
              <a:t>­</a:t>
            </a:r>
            <a:r>
              <a:rPr lang="fa-IR" sz="2400" b="1" dirty="0">
                <a:cs typeface="B Nazanin" panose="00000400000000000000" pitchFamily="2" charset="-78"/>
              </a:rPr>
              <a:t>شده توسط سازمان جهانی مالکیت فکری</a:t>
            </a:r>
            <a:endParaRPr lang="en-US" sz="2400" b="1" dirty="0">
              <a:cs typeface="B Nazanin" panose="00000400000000000000" pitchFamily="2" charset="-78"/>
            </a:endParaRPr>
          </a:p>
        </p:txBody>
      </p:sp>
      <p:sp>
        <p:nvSpPr>
          <p:cNvPr id="12" name="Rounded Rectangle 11"/>
          <p:cNvSpPr/>
          <p:nvPr/>
        </p:nvSpPr>
        <p:spPr>
          <a:xfrm>
            <a:off x="1001723" y="4564416"/>
            <a:ext cx="10928963" cy="156968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rtl="1"/>
            <a:r>
              <a:rPr lang="fa-IR" sz="2300" b="1" dirty="0">
                <a:solidFill>
                  <a:schemeClr val="tx1"/>
                </a:solidFill>
                <a:cs typeface="B Nazanin" panose="00000400000000000000" pitchFamily="2" charset="-78"/>
              </a:rPr>
              <a:t>این سند، </a:t>
            </a:r>
            <a:r>
              <a:rPr lang="fa-IR" sz="2400" b="1" dirty="0">
                <a:solidFill>
                  <a:srgbClr val="00B050"/>
                </a:solidFill>
                <a:cs typeface="B Nazanin" panose="00000400000000000000" pitchFamily="2" charset="-78"/>
              </a:rPr>
              <a:t>قراردادی میان مخترع و دولت </a:t>
            </a:r>
            <a:r>
              <a:rPr lang="fa-IR" sz="2300" b="1" dirty="0">
                <a:solidFill>
                  <a:schemeClr val="tx1"/>
                </a:solidFill>
                <a:cs typeface="B Nazanin" panose="00000400000000000000" pitchFamily="2" charset="-78"/>
              </a:rPr>
              <a:t>است که به موجب آن، دولت </a:t>
            </a:r>
            <a:r>
              <a:rPr lang="fa-IR" sz="2400" b="1" dirty="0">
                <a:solidFill>
                  <a:srgbClr val="00B050"/>
                </a:solidFill>
                <a:cs typeface="B Nazanin" panose="00000400000000000000" pitchFamily="2" charset="-78"/>
              </a:rPr>
              <a:t>در قبال افشای کامل اطلاعات اختراع </a:t>
            </a:r>
            <a:r>
              <a:rPr lang="fa-IR" sz="2300" b="1" dirty="0">
                <a:solidFill>
                  <a:schemeClr val="tx1"/>
                </a:solidFill>
                <a:cs typeface="B Nazanin" panose="00000400000000000000" pitchFamily="2" charset="-78"/>
              </a:rPr>
              <a:t>از سوی مخترع، سندی را که متضمن </a:t>
            </a:r>
            <a:r>
              <a:rPr lang="fa-IR" sz="2400" b="1" dirty="0">
                <a:solidFill>
                  <a:srgbClr val="00B050"/>
                </a:solidFill>
                <a:cs typeface="B Nazanin" panose="00000400000000000000" pitchFamily="2" charset="-78"/>
              </a:rPr>
              <a:t>حقوق انحصاری برای مخترع </a:t>
            </a:r>
            <a:r>
              <a:rPr lang="fa-IR" sz="2300" b="1" dirty="0">
                <a:solidFill>
                  <a:schemeClr val="tx1"/>
                </a:solidFill>
                <a:cs typeface="B Nazanin" panose="00000400000000000000" pitchFamily="2" charset="-78"/>
              </a:rPr>
              <a:t>در جهت </a:t>
            </a:r>
            <a:r>
              <a:rPr lang="fa-IR" sz="2400" b="1" dirty="0">
                <a:solidFill>
                  <a:srgbClr val="00B050"/>
                </a:solidFill>
                <a:cs typeface="B Nazanin" panose="00000400000000000000" pitchFamily="2" charset="-78"/>
              </a:rPr>
              <a:t>منع سایرین </a:t>
            </a:r>
            <a:r>
              <a:rPr lang="fa-IR" sz="2300" b="1" dirty="0">
                <a:solidFill>
                  <a:schemeClr val="tx1"/>
                </a:solidFill>
                <a:cs typeface="B Nazanin" panose="00000400000000000000" pitchFamily="2" charset="-78"/>
              </a:rPr>
              <a:t>از تولید، استفاده، فروش و عرضه برای فروش اختراع ادعایی است، برای </a:t>
            </a:r>
            <a:r>
              <a:rPr lang="fa-IR" sz="2400" b="1" dirty="0">
                <a:solidFill>
                  <a:srgbClr val="00B050"/>
                </a:solidFill>
                <a:cs typeface="B Nazanin" panose="00000400000000000000" pitchFamily="2" charset="-78"/>
              </a:rPr>
              <a:t>مدت محدود </a:t>
            </a:r>
            <a:r>
              <a:rPr lang="fa-IR" sz="2300" b="1" dirty="0">
                <a:solidFill>
                  <a:schemeClr val="tx1"/>
                </a:solidFill>
                <a:cs typeface="B Nazanin" panose="00000400000000000000" pitchFamily="2" charset="-78"/>
              </a:rPr>
              <a:t>معمولاً 20 سال از تاریخ ثبت اظهارنامه، به وی اعطا می</a:t>
            </a:r>
            <a:r>
              <a:rPr lang="fa-IR" sz="2400" dirty="0"/>
              <a:t>­</a:t>
            </a:r>
            <a:r>
              <a:rPr lang="fa-IR" sz="2300" b="1" dirty="0">
                <a:solidFill>
                  <a:schemeClr val="tx1"/>
                </a:solidFill>
                <a:cs typeface="B Nazanin" panose="00000400000000000000" pitchFamily="2" charset="-78"/>
              </a:rPr>
              <a:t>نماید. </a:t>
            </a:r>
            <a:endParaRPr lang="en-US" sz="23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244755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p:tgtEl>
                                          <p:spTgt spid="11"/>
                                        </p:tgtEl>
                                        <p:attrNameLst>
                                          <p:attrName>ppt_y</p:attrName>
                                        </p:attrNameLst>
                                      </p:cBhvr>
                                      <p:tavLst>
                                        <p:tav tm="0">
                                          <p:val>
                                            <p:strVal val="#ppt_y-#ppt_h*1.125000"/>
                                          </p:val>
                                        </p:tav>
                                        <p:tav tm="100000">
                                          <p:val>
                                            <p:strVal val="#ppt_y"/>
                                          </p:val>
                                        </p:tav>
                                      </p:tavLst>
                                    </p:anim>
                                    <p:animEffect transition="in" filter="wipe(down)">
                                      <p:cBhvr>
                                        <p:cTn id="8" dur="500"/>
                                        <p:tgtEl>
                                          <p:spTgt spid="11"/>
                                        </p:tgtEl>
                                      </p:cBhvr>
                                    </p:animEffect>
                                  </p:childTnLst>
                                </p:cTn>
                              </p:par>
                            </p:childTnLst>
                          </p:cTn>
                        </p:par>
                        <p:par>
                          <p:cTn id="9" fill="hold">
                            <p:stCondLst>
                              <p:cond delay="500"/>
                            </p:stCondLst>
                            <p:childTnLst>
                              <p:par>
                                <p:cTn id="10" presetID="12" presetClass="entr" presetSubtype="1"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p:tgtEl>
                                          <p:spTgt spid="10"/>
                                        </p:tgtEl>
                                        <p:attrNameLst>
                                          <p:attrName>ppt_y</p:attrName>
                                        </p:attrNameLst>
                                      </p:cBhvr>
                                      <p:tavLst>
                                        <p:tav tm="0">
                                          <p:val>
                                            <p:strVal val="#ppt_y-#ppt_h*1.125000"/>
                                          </p:val>
                                        </p:tav>
                                        <p:tav tm="100000">
                                          <p:val>
                                            <p:strVal val="#ppt_y"/>
                                          </p:val>
                                        </p:tav>
                                      </p:tavLst>
                                    </p:anim>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1"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p:tgtEl>
                                          <p:spTgt spid="12"/>
                                        </p:tgtEl>
                                        <p:attrNameLst>
                                          <p:attrName>ppt_y</p:attrName>
                                        </p:attrNameLst>
                                      </p:cBhvr>
                                      <p:tavLst>
                                        <p:tav tm="0">
                                          <p:val>
                                            <p:strVal val="#ppt_y-#ppt_h*1.125000"/>
                                          </p:val>
                                        </p:tav>
                                        <p:tav tm="100000">
                                          <p:val>
                                            <p:strVal val="#ppt_y"/>
                                          </p:val>
                                        </p:tav>
                                      </p:tavLst>
                                    </p:anim>
                                    <p:animEffect transition="in" filter="wipe(down)">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3045</TotalTime>
  <Words>2793</Words>
  <Application>Microsoft Office PowerPoint</Application>
  <PresentationFormat>Widescreen</PresentationFormat>
  <Paragraphs>297</Paragraphs>
  <Slides>24</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B Nazanin</vt:lpstr>
      <vt:lpstr>B Titr</vt:lpstr>
      <vt:lpstr>B Zar</vt:lpstr>
      <vt:lpstr>바탕</vt:lpstr>
      <vt:lpstr>Calibri</vt:lpstr>
      <vt:lpstr>Rockwell</vt:lpstr>
      <vt:lpstr>Rockwell Condensed</vt:lpstr>
      <vt:lpstr>Times New Roman</vt:lpstr>
      <vt:lpstr>Wingdings</vt:lpstr>
      <vt:lpstr>Wood Type</vt:lpstr>
      <vt:lpstr>معرفی پتنت و شناخت ایده­هایی با قابلیت ثبت اختراع</vt:lpstr>
      <vt:lpstr>PowerPoint Presentation</vt:lpstr>
      <vt:lpstr>    مفهوم اختراع</vt:lpstr>
      <vt:lpstr>    مفهوم اختراع</vt:lpstr>
      <vt:lpstr>    جایگاه اختراع در حقوق مالکیت فکری</vt:lpstr>
      <vt:lpstr>    جایگاه اختراع در حقوق مالکیت فکری</vt:lpstr>
      <vt:lpstr>    جایگاه اختراع در حقوق مالکیت فکری</vt:lpstr>
      <vt:lpstr>مفهوم Patent</vt:lpstr>
      <vt:lpstr>مفهوم Patent</vt:lpstr>
      <vt:lpstr>مفهوم Patent</vt:lpstr>
      <vt:lpstr>مفهوم Patent</vt:lpstr>
      <vt:lpstr>معیارهای لازم و کافی برای دریافت Patent</vt:lpstr>
      <vt:lpstr>معیارهای لازم و کافی برای دریافت Patent</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گام ابتکاری؛چالش برانگیزترین معیار ثبت اختراع</vt:lpstr>
      <vt:lpstr>با تشکر از توجه شما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مبانی مالکیت فکری  و روشهای حفاظت از آن</dc:title>
  <dc:creator>Reviewer Comment</dc:creator>
  <cp:lastModifiedBy>Administrator</cp:lastModifiedBy>
  <cp:revision>167</cp:revision>
  <dcterms:created xsi:type="dcterms:W3CDTF">2019-04-11T16:37:15Z</dcterms:created>
  <dcterms:modified xsi:type="dcterms:W3CDTF">2023-11-20T05:05:12Z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708401</vt:lpwstr>
  </property>
  <property fmtid="{D5CDD505-2E9C-101B-9397-08002B2CF9AE}" pid="3" name="NXPowerLiteSettings">
    <vt:lpwstr>F7000400038000</vt:lpwstr>
  </property>
  <property fmtid="{D5CDD505-2E9C-101B-9397-08002B2CF9AE}" pid="4" name="NXPowerLiteVersion">
    <vt:lpwstr>S10.0.0</vt:lpwstr>
  </property>
</Properties>
</file>