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10"/>
  </p:notesMasterIdLst>
  <p:sldIdLst>
    <p:sldId id="270" r:id="rId2"/>
    <p:sldId id="278" r:id="rId3"/>
    <p:sldId id="271" r:id="rId4"/>
    <p:sldId id="277" r:id="rId5"/>
    <p:sldId id="274" r:id="rId6"/>
    <p:sldId id="272" r:id="rId7"/>
    <p:sldId id="273" r:id="rId8"/>
    <p:sldId id="275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7CC800"/>
    <a:srgbClr val="A9FF4B"/>
    <a:srgbClr val="60C000"/>
    <a:srgbClr val="7ECC00"/>
    <a:srgbClr val="FFCC66"/>
    <a:srgbClr val="C5763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4BA9BC1-2063-4803-9C70-ED1CB060E1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BBC17CE-0CC8-4688-9372-84D79909C4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822EEEA-898A-47D6-B78B-02F1C21556EC}" type="datetimeFigureOut">
              <a:rPr lang="en-US"/>
              <a:pPr>
                <a:defRPr/>
              </a:pPr>
              <a:t>1/6/2025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0626E7ED-CC97-43DD-8892-E4B0AAFC35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08C253E-922B-4237-85B0-6B029A473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42CC947-CA3B-4B3A-9BBC-C7E61664F1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485C2B-EFEE-4ABE-80E2-3631B637A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E91B92-F905-47C6-9511-2E92734F6AD6}" type="slidenum">
              <a:rPr lang="en-US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809777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xmlns="" id="{B8A7A2A3-0B9C-4E8B-A4CD-05FDC2A41E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xmlns="" id="{C3B95D0C-A9C2-41D9-812E-A8FBE6679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xmlns="" id="{EA986076-6F39-4280-AE2D-E3CED2C885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C7311888-4B4E-4C34-B2B3-EE473FE97401}" type="slidenum">
              <a:rPr lang="en-US" altLang="fa-IR">
                <a:latin typeface="Calibri" panose="020F0502020204030204" pitchFamily="34" charset="0"/>
              </a:rPr>
              <a:pPr/>
              <a:t>1</a:t>
            </a:fld>
            <a:endParaRPr lang="en-US" altLang="fa-I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07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xmlns="" id="{066D6FE2-2D29-4356-B268-4623CB332B77}"/>
              </a:ext>
            </a:extLst>
          </p:cNvPr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174594415 w 8042"/>
              <a:gd name="T1" fmla="*/ 61003910 h 10000"/>
              <a:gd name="T2" fmla="*/ 179471940 w 8042"/>
              <a:gd name="T3" fmla="*/ 60271832 h 10000"/>
              <a:gd name="T4" fmla="*/ 180284861 w 8042"/>
              <a:gd name="T5" fmla="*/ 59905832 h 10000"/>
              <a:gd name="T6" fmla="*/ 242126018 w 8042"/>
              <a:gd name="T7" fmla="*/ 32088033 h 10000"/>
              <a:gd name="T8" fmla="*/ 242126018 w 8042"/>
              <a:gd name="T9" fmla="*/ 28799969 h 10000"/>
              <a:gd name="T10" fmla="*/ 180284861 w 8042"/>
              <a:gd name="T11" fmla="*/ 1348170 h 10000"/>
              <a:gd name="T12" fmla="*/ 179471940 w 8042"/>
              <a:gd name="T13" fmla="*/ 976078 h 10000"/>
              <a:gd name="T14" fmla="*/ 174594415 w 8042"/>
              <a:gd name="T15" fmla="*/ 250092 h 10000"/>
              <a:gd name="T16" fmla="*/ 541889 w 8042"/>
              <a:gd name="T17" fmla="*/ 0 h 10000"/>
              <a:gd name="T18" fmla="*/ 0 w 8042"/>
              <a:gd name="T19" fmla="*/ 60949002 h 10000"/>
              <a:gd name="T20" fmla="*/ 174594415 w 8042"/>
              <a:gd name="T21" fmla="*/ 61003910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F037B79-63C5-4D94-9B7B-BE2EB4E5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5075310-C4D4-496B-A628-03ECF727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6370AE7-B3DD-4B99-B034-DE1538528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87C457-E1BF-465D-8DE8-027621AF9F09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58052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xmlns="" id="{8EFA66A5-35EB-4EDB-8408-4DCAE8427634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2F3C222-8B90-419E-9B46-818A1AEE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42F4061-922A-433D-A52F-43A2F92E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7B93050-0067-4E82-BA64-9EC7FDFA9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AA137-98B2-4EAF-98C5-92FA5A217E14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729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65A3EBA8-A0C4-4312-A528-76E054BF6390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2939974-C0E1-4978-84AE-33E1980A5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82FD30F-1158-41FB-8AA0-AD7601215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4B51BE04-357A-484B-8279-67B01450A4F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63C3248E-9F2A-42D8-A938-8C5110198CA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ABF388B8-AE4D-4C44-BB1A-B98331D306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487EF2-4AFE-44A3-A05D-1CB73F4DFB33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65183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26467BA9-D711-4D3F-9162-28354076D191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A56503A0-C7A6-432A-9670-82F2BD786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8C6C7C4C-DCE2-4DF5-ACA0-E9BB45052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9FB3F54E-2339-4693-8C88-D764D79F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A563F5-AA50-4C51-9E49-ECA45870D1A7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949037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25358E85-4099-443F-BDF1-8B3ABC38553E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C5C7F91-7FE7-43DC-87D8-C49D91DA6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44F0E4-4380-4D9B-887A-7811090BB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xmlns="" id="{E6FFCEC8-AC85-4FDD-ACDD-A971E41A0F6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xmlns="" id="{D2FE8615-7BA6-4A33-AD56-973A9B6AD3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xmlns="" id="{8025094C-0B6D-440E-9C2F-ACBC073943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5E4019-B5B0-46B0-B3C4-5AD82C0996DC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83722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1669DC36-486D-41F3-9588-E29E1F725728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5EF31D7D-5542-485A-9141-209B18F2972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D27DA310-5765-4A29-933A-0AFBF498C07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D7C95CB8-1DCE-4EF7-9B19-590A47676DB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CA4A86-7FF3-4D92-98B5-86345FF646D3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469536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xmlns="" id="{461C9A47-7E66-420D-A265-697F1C486A7D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48CC371-7549-4727-9E05-89F3BCF47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B369A3D-E39B-41A1-B388-9545D5FE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C879FF65-52E5-44D5-BDEF-25A27F2B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A81F49-1886-4FCD-93DB-18595BEEFF76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9917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xmlns="" id="{BC4DD5F8-69D8-4823-8A13-419FE8589F8A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75829C92-C2DF-4714-A831-9991CA067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FBAFEAB-EC2C-4C5A-BA06-A65CF2A4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41BB1D7-81AA-41E7-8179-C4E60D854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B0AEAB-FD4F-4776-AB9D-D3F805B8B05F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81145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xmlns="" id="{0A8944BC-0695-4DF0-B6B1-E2F5AA7A9240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AF2291B-D19F-4ED7-9CE0-2D475E9DD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51ADBF7-9B1B-4639-94C5-CF60171C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4128677-F3F0-4A0C-B8CB-508B8A27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DBB695-7A2B-43A6-BDDE-293C1199D7E2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76592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xmlns="" id="{3346FF8D-BD51-4865-B37D-6F3CACBA0F17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3FBAD2B-AE7C-4911-9B70-57874589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19D8CF-75C1-4114-ADE4-063DEDD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88FC4D-0328-4A9F-9F19-5FC40EC2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0049CA-60A6-4B6A-98E7-426EA583765E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10928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E144B2E9-C4FB-4AB3-9300-339094CA7B84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19E4F492-A736-45A0-860C-5523F1511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306E7BCF-123E-4B09-80B1-2BB0BE61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737C72D5-780E-4C9A-8FFC-77EEB800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B829B3-96EB-4953-B174-4DC7B4670AF0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23483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:a16="http://schemas.microsoft.com/office/drawing/2014/main" xmlns="" id="{19CA571D-969B-48F6-BE58-D45188E5BF0A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xmlns="" id="{584FABD3-33C0-4A7B-9D87-6A5EF429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xmlns="" id="{42FA3E46-5137-4E15-B462-9F5F3C3A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A8D26233-7B15-400C-804F-199F2177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4F420D-436C-4CDE-AF49-A2A734C87F37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568435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xmlns="" id="{2235609B-3A27-4624-BADB-79920B6C0A81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xmlns="" id="{814C6EBF-ACC7-4F90-8C33-1DD2C6F1F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xmlns="" id="{2678362C-1BBE-492C-9F27-461AB5C1A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05B58423-8A78-4A60-87C1-706C6CDE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6635E5-9CB9-413E-B11F-F0031F973590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15753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xmlns="" id="{CD869F5F-A09F-41A5-8097-547CE5AA2534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xmlns="" id="{7C7BD21C-2DA1-4032-A464-73A77F603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xmlns="" id="{67498AA5-FE8E-4457-B31B-4D33BA3B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44044943-751C-40E0-B6E2-B4D9EFD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0042D5-20FB-4FAB-8813-D68EBBFD291E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94936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C2C62D00-30B4-4A79-8F00-40A1C7D4078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6F564D78-6BC7-4F15-9F06-6BED8AEEC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F3C85A1C-A880-46C5-9CDD-D414CE143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6DA4DBFB-EA18-4A70-9FF0-7F1007F6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341ECF-471B-4EC4-89D8-5FA23D67A428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76847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xmlns="" id="{10E4BBD0-F4C0-4D79-BAA4-CDE0088E0971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B1CCB25D-5E6A-4D47-A6BB-2E701822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866B0B94-32CF-4A40-B594-9DD8A56D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2C908FC2-2E12-4059-8761-8DB8AEFD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31FF04-39B0-4B22-98A7-E74D5426886B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11745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803F5185-04C0-4AA1-B717-DA01B549DAC7}"/>
              </a:ext>
            </a:extLst>
          </p:cNvPr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xmlns="" id="{9DD6BBED-F18B-41F5-B330-A8FF8FA3E508}"/>
                </a:ext>
              </a:extLst>
            </p:cNvPr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xmlns="" id="{61192543-25B2-47E3-86BC-9C5D94B2FFB6}"/>
                </a:ext>
              </a:extLst>
            </p:cNvPr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xmlns="" id="{F80B8E50-2767-4A3B-B769-7AF75B84A526}"/>
                </a:ext>
              </a:extLst>
            </p:cNvPr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xmlns="" id="{662F6BA7-941F-4B90-80FA-4E7A814131C0}"/>
                </a:ext>
              </a:extLst>
            </p:cNvPr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xmlns="" id="{CC81B25D-F726-437F-8D47-405CC3C5FAB5}"/>
                </a:ext>
              </a:extLst>
            </p:cNvPr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xmlns="" id="{5F98AE52-6579-41E7-A3DC-97C71B93347B}"/>
                </a:ext>
              </a:extLst>
            </p:cNvPr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>
              <a:extLst>
                <a:ext uri="{FF2B5EF4-FFF2-40B4-BE49-F238E27FC236}">
                  <a16:creationId xmlns:a16="http://schemas.microsoft.com/office/drawing/2014/main" xmlns="" id="{4A1D4E12-9F8A-48F1-9D60-F80C5811DE97}"/>
                </a:ext>
              </a:extLst>
            </p:cNvPr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>
              <a:extLst>
                <a:ext uri="{FF2B5EF4-FFF2-40B4-BE49-F238E27FC236}">
                  <a16:creationId xmlns:a16="http://schemas.microsoft.com/office/drawing/2014/main" xmlns="" id="{8C3B1F14-0870-44B0-9B42-A03C2946E071}"/>
                </a:ext>
              </a:extLst>
            </p:cNvPr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>
              <a:extLst>
                <a:ext uri="{FF2B5EF4-FFF2-40B4-BE49-F238E27FC236}">
                  <a16:creationId xmlns:a16="http://schemas.microsoft.com/office/drawing/2014/main" xmlns="" id="{567E3292-F6E7-4779-838C-6EC1D30A413E}"/>
                </a:ext>
              </a:extLst>
            </p:cNvPr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>
              <a:extLst>
                <a:ext uri="{FF2B5EF4-FFF2-40B4-BE49-F238E27FC236}">
                  <a16:creationId xmlns:a16="http://schemas.microsoft.com/office/drawing/2014/main" xmlns="" id="{2F8807E3-66B9-43F0-AAC7-7FD4AE8EA97F}"/>
                </a:ext>
              </a:extLst>
            </p:cNvPr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>
              <a:extLst>
                <a:ext uri="{FF2B5EF4-FFF2-40B4-BE49-F238E27FC236}">
                  <a16:creationId xmlns:a16="http://schemas.microsoft.com/office/drawing/2014/main" xmlns="" id="{DAD944F9-A193-4F75-AAB8-2CF70E7C2D5B}"/>
                </a:ext>
              </a:extLst>
            </p:cNvPr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>
              <a:extLst>
                <a:ext uri="{FF2B5EF4-FFF2-40B4-BE49-F238E27FC236}">
                  <a16:creationId xmlns:a16="http://schemas.microsoft.com/office/drawing/2014/main" xmlns="" id="{F5BB834D-E46E-4773-938A-5566E772D464}"/>
                </a:ext>
              </a:extLst>
            </p:cNvPr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9221715C-4C2E-4643-A402-7FB0EB12C380}"/>
              </a:ext>
            </a:extLst>
          </p:cNvPr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>
              <a:extLst>
                <a:ext uri="{FF2B5EF4-FFF2-40B4-BE49-F238E27FC236}">
                  <a16:creationId xmlns:a16="http://schemas.microsoft.com/office/drawing/2014/main" xmlns="" id="{5C3122B4-49A0-4CB8-A718-F4C3AFC01DDD}"/>
                </a:ext>
              </a:extLst>
            </p:cNvPr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>
              <a:extLst>
                <a:ext uri="{FF2B5EF4-FFF2-40B4-BE49-F238E27FC236}">
                  <a16:creationId xmlns:a16="http://schemas.microsoft.com/office/drawing/2014/main" xmlns="" id="{86912A13-BF4F-4169-91B5-FF20DC156A1E}"/>
                </a:ext>
              </a:extLst>
            </p:cNvPr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>
              <a:extLst>
                <a:ext uri="{FF2B5EF4-FFF2-40B4-BE49-F238E27FC236}">
                  <a16:creationId xmlns:a16="http://schemas.microsoft.com/office/drawing/2014/main" xmlns="" id="{053F3FC6-9CCA-42F2-B14A-4CA95776F516}"/>
                </a:ext>
              </a:extLst>
            </p:cNvPr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>
              <a:extLst>
                <a:ext uri="{FF2B5EF4-FFF2-40B4-BE49-F238E27FC236}">
                  <a16:creationId xmlns:a16="http://schemas.microsoft.com/office/drawing/2014/main" xmlns="" id="{BB8D85FC-D9D3-4900-B00F-17AA6BD1FEED}"/>
                </a:ext>
              </a:extLst>
            </p:cNvPr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>
              <a:extLst>
                <a:ext uri="{FF2B5EF4-FFF2-40B4-BE49-F238E27FC236}">
                  <a16:creationId xmlns:a16="http://schemas.microsoft.com/office/drawing/2014/main" xmlns="" id="{D1DE4BBA-BD68-44E6-8256-4A548F420DE4}"/>
                </a:ext>
              </a:extLst>
            </p:cNvPr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>
              <a:extLst>
                <a:ext uri="{FF2B5EF4-FFF2-40B4-BE49-F238E27FC236}">
                  <a16:creationId xmlns:a16="http://schemas.microsoft.com/office/drawing/2014/main" xmlns="" id="{07FC5B1C-4036-49F9-9DA2-0C3E111CFF49}"/>
                </a:ext>
              </a:extLst>
            </p:cNvPr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>
              <a:extLst>
                <a:ext uri="{FF2B5EF4-FFF2-40B4-BE49-F238E27FC236}">
                  <a16:creationId xmlns:a16="http://schemas.microsoft.com/office/drawing/2014/main" xmlns="" id="{31E5C18B-8BF8-4884-B37C-DD78EDBA2F06}"/>
                </a:ext>
              </a:extLst>
            </p:cNvPr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>
              <a:extLst>
                <a:ext uri="{FF2B5EF4-FFF2-40B4-BE49-F238E27FC236}">
                  <a16:creationId xmlns:a16="http://schemas.microsoft.com/office/drawing/2014/main" xmlns="" id="{9036391C-F886-4A8E-BBAC-113EC07BEDB2}"/>
                </a:ext>
              </a:extLst>
            </p:cNvPr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>
              <a:extLst>
                <a:ext uri="{FF2B5EF4-FFF2-40B4-BE49-F238E27FC236}">
                  <a16:creationId xmlns:a16="http://schemas.microsoft.com/office/drawing/2014/main" xmlns="" id="{37B905BA-056E-45D9-A7EC-F2CD31C54065}"/>
                </a:ext>
              </a:extLst>
            </p:cNvPr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>
              <a:extLst>
                <a:ext uri="{FF2B5EF4-FFF2-40B4-BE49-F238E27FC236}">
                  <a16:creationId xmlns:a16="http://schemas.microsoft.com/office/drawing/2014/main" xmlns="" id="{EC842DFF-A186-45DD-899B-A79C73036C90}"/>
                </a:ext>
              </a:extLst>
            </p:cNvPr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>
              <a:extLst>
                <a:ext uri="{FF2B5EF4-FFF2-40B4-BE49-F238E27FC236}">
                  <a16:creationId xmlns:a16="http://schemas.microsoft.com/office/drawing/2014/main" xmlns="" id="{9DAB46BE-8622-4350-9347-5E1AC14E0528}"/>
                </a:ext>
              </a:extLst>
            </p:cNvPr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>
              <a:extLst>
                <a:ext uri="{FF2B5EF4-FFF2-40B4-BE49-F238E27FC236}">
                  <a16:creationId xmlns:a16="http://schemas.microsoft.com/office/drawing/2014/main" xmlns="" id="{CEB44DED-C51A-4B9B-9C40-672D2C80D31D}"/>
                </a:ext>
              </a:extLst>
            </p:cNvPr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9F4ABD05-3395-4BF8-A912-9DFE8076E553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xmlns="" id="{AF58338F-E554-4BC2-94C5-06558AF9A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xmlns="" id="{7424A74D-AF55-43B5-AE8B-B0273D06A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1A5F70-3D10-42DD-8731-6BC8A2C46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85A9DA-E0ED-45B8-BCF6-A95663A0F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B4EFF5-AF7D-4064-92BB-A49BAF1E1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C57A7B2C-9E2C-41E5-AD91-C185A1521825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  <p:sldLayoutId id="2147484009" r:id="rId12"/>
    <p:sldLayoutId id="2147484010" r:id="rId13"/>
    <p:sldLayoutId id="2147484011" r:id="rId14"/>
    <p:sldLayoutId id="2147484012" r:id="rId15"/>
    <p:sldLayoutId id="2147484013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DDF99B48-7F0A-4435-B142-C6391A783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8792" y="764704"/>
            <a:ext cx="6589712" cy="705048"/>
          </a:xfrm>
        </p:spPr>
        <p:txBody>
          <a:bodyPr/>
          <a:lstStyle/>
          <a:p>
            <a:pPr algn="r" rtl="1" eaLnBrk="1" hangingPunct="1"/>
            <a:r>
              <a:rPr lang="fa-IR" altLang="fa-IR" sz="3200" b="1" dirty="0">
                <a:solidFill>
                  <a:srgbClr val="003300"/>
                </a:solidFill>
                <a:cs typeface="B Titr" panose="00000700000000000000" pitchFamily="2" charset="-78"/>
              </a:rPr>
              <a:t>عنوان ایده/ </a:t>
            </a:r>
            <a:r>
              <a:rPr lang="fa-IR" altLang="fa-IR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محصول</a:t>
            </a:r>
            <a:endParaRPr lang="fa-IR" altLang="fa-IR" sz="2800" b="1" dirty="0">
              <a:solidFill>
                <a:srgbClr val="003300"/>
              </a:solidFill>
              <a:cs typeface="B Mitra" panose="00000400000000000000" pitchFamily="2" charset="-78"/>
            </a:endParaRPr>
          </a:p>
        </p:txBody>
      </p:sp>
      <p:sp>
        <p:nvSpPr>
          <p:cNvPr id="19461" name="Content Placeholder 3">
            <a:extLst>
              <a:ext uri="{FF2B5EF4-FFF2-40B4-BE49-F238E27FC236}">
                <a16:creationId xmlns:a16="http://schemas.microsoft.com/office/drawing/2014/main" xmlns="" id="{831FDA19-56A1-4B96-86D3-3FB54A0711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/>
          <a:lstStyle/>
          <a:p>
            <a:pPr algn="r" rtl="1" eaLnBrk="1" hangingPunct="1"/>
            <a:r>
              <a:rPr lang="en-US" altLang="fa-IR" sz="1600" b="1" dirty="0">
                <a:solidFill>
                  <a:srgbClr val="002060"/>
                </a:solidFill>
                <a:cs typeface="B Mitra" panose="00000400000000000000" pitchFamily="2" charset="-78"/>
              </a:rPr>
              <a:t/>
            </a:r>
            <a:br>
              <a:rPr lang="en-US" altLang="fa-IR" sz="1600" b="1" dirty="0">
                <a:solidFill>
                  <a:srgbClr val="002060"/>
                </a:solidFill>
                <a:cs typeface="B Mitra" panose="00000400000000000000" pitchFamily="2" charset="-78"/>
              </a:rPr>
            </a:br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1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700554B5-F501-4D1B-92E8-883CFF872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65784" y="781323"/>
            <a:ext cx="6842720" cy="70346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زمینه ارائه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ایده 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در رویداد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FC707FB-9969-B7BF-5EB6-D92D431C843F}"/>
              </a:ext>
            </a:extLst>
          </p:cNvPr>
          <p:cNvSpPr/>
          <p:nvPr/>
        </p:nvSpPr>
        <p:spPr>
          <a:xfrm>
            <a:off x="8021248" y="1724585"/>
            <a:ext cx="360000" cy="36176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EE3BFD3-A9CD-36B6-64F0-6D91170881D1}"/>
              </a:ext>
            </a:extLst>
          </p:cNvPr>
          <p:cNvSpPr txBox="1"/>
          <p:nvPr/>
        </p:nvSpPr>
        <p:spPr>
          <a:xfrm>
            <a:off x="1032066" y="1686561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فرآوری و محصولات فرا سودمند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(تولیدات ثانویه)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F9AF8A8-CD11-862B-7B69-4189965E7161}"/>
              </a:ext>
            </a:extLst>
          </p:cNvPr>
          <p:cNvSpPr/>
          <p:nvPr/>
        </p:nvSpPr>
        <p:spPr>
          <a:xfrm>
            <a:off x="8021248" y="2184659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5C363A8-55C8-2275-8A43-0846D0EC084E}"/>
              </a:ext>
            </a:extLst>
          </p:cNvPr>
          <p:cNvSpPr txBox="1"/>
          <p:nvPr/>
        </p:nvSpPr>
        <p:spPr>
          <a:xfrm>
            <a:off x="1021145" y="2185541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ایجاد زنجیره ارزش در مواد اولیه مستخرج از فرآورده های زیتون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CC4D1D7-C3A9-4FEC-E6E4-BA414CDAA129}"/>
              </a:ext>
            </a:extLst>
          </p:cNvPr>
          <p:cNvSpPr/>
          <p:nvPr/>
        </p:nvSpPr>
        <p:spPr>
          <a:xfrm>
            <a:off x="8021248" y="2679374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2CE6ADA-8E5A-9062-944A-CEAF9E9F670F}"/>
              </a:ext>
            </a:extLst>
          </p:cNvPr>
          <p:cNvSpPr txBox="1"/>
          <p:nvPr/>
        </p:nvSpPr>
        <p:spPr>
          <a:xfrm>
            <a:off x="1021145" y="2685375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آفات و بیماری ها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D3B2D8B-64FB-9420-8419-73181850AE1B}"/>
              </a:ext>
            </a:extLst>
          </p:cNvPr>
          <p:cNvSpPr/>
          <p:nvPr/>
        </p:nvSpPr>
        <p:spPr>
          <a:xfrm>
            <a:off x="8028023" y="3171385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E8BE2A2-C7CF-498C-875B-C9512E0F2251}"/>
              </a:ext>
            </a:extLst>
          </p:cNvPr>
          <p:cNvSpPr txBox="1"/>
          <p:nvPr/>
        </p:nvSpPr>
        <p:spPr>
          <a:xfrm>
            <a:off x="1027359" y="3176492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فناوری های کاشت و برداشت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AC3B38E-413A-83B4-5632-607B619FE3DF}"/>
              </a:ext>
            </a:extLst>
          </p:cNvPr>
          <p:cNvSpPr/>
          <p:nvPr/>
        </p:nvSpPr>
        <p:spPr>
          <a:xfrm>
            <a:off x="8026175" y="3675334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5F871FD-66EF-B9B9-711A-C13392B76F32}"/>
              </a:ext>
            </a:extLst>
          </p:cNvPr>
          <p:cNvSpPr txBox="1"/>
          <p:nvPr/>
        </p:nvSpPr>
        <p:spPr>
          <a:xfrm>
            <a:off x="1021145" y="3655279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هوشمند سازی و سامانه های نرم افزاری و برنامه  نویسی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BF4837A-3F8F-793F-595A-CCB17C533512}"/>
              </a:ext>
            </a:extLst>
          </p:cNvPr>
          <p:cNvSpPr/>
          <p:nvPr/>
        </p:nvSpPr>
        <p:spPr>
          <a:xfrm>
            <a:off x="8039177" y="4176872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A234E86-CBF3-AF84-A47D-3FA86B585743}"/>
              </a:ext>
            </a:extLst>
          </p:cNvPr>
          <p:cNvSpPr txBox="1"/>
          <p:nvPr/>
        </p:nvSpPr>
        <p:spPr>
          <a:xfrm>
            <a:off x="1019897" y="4139416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پسماند (واحدهای روغن کشی)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DC6DA15E-83D5-75C6-CE58-57355A68EF1D}"/>
              </a:ext>
            </a:extLst>
          </p:cNvPr>
          <p:cNvSpPr/>
          <p:nvPr/>
        </p:nvSpPr>
        <p:spPr>
          <a:xfrm>
            <a:off x="8048048" y="4681719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0C637C8-F415-9B9D-07A0-7755921E1E66}"/>
              </a:ext>
            </a:extLst>
          </p:cNvPr>
          <p:cNvSpPr txBox="1"/>
          <p:nvPr/>
        </p:nvSpPr>
        <p:spPr>
          <a:xfrm>
            <a:off x="1014814" y="4688699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فرصت های تبدیلی ضایعات 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41670" y="6542279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EBF4837A-3F8F-793F-595A-CCB17C533512}"/>
              </a:ext>
            </a:extLst>
          </p:cNvPr>
          <p:cNvSpPr/>
          <p:nvPr/>
        </p:nvSpPr>
        <p:spPr>
          <a:xfrm>
            <a:off x="8048048" y="5168765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234E86-CBF3-AF84-A47D-3FA86B585743}"/>
              </a:ext>
            </a:extLst>
          </p:cNvPr>
          <p:cNvSpPr txBox="1"/>
          <p:nvPr/>
        </p:nvSpPr>
        <p:spPr>
          <a:xfrm>
            <a:off x="1019897" y="5128655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طراحی و بسته بندی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C6DA15E-83D5-75C6-CE58-57355A68EF1D}"/>
              </a:ext>
            </a:extLst>
          </p:cNvPr>
          <p:cNvSpPr/>
          <p:nvPr/>
        </p:nvSpPr>
        <p:spPr>
          <a:xfrm>
            <a:off x="8048048" y="5654551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0C637C8-F415-9B9D-07A0-7755921E1E66}"/>
              </a:ext>
            </a:extLst>
          </p:cNvPr>
          <p:cNvSpPr txBox="1"/>
          <p:nvPr/>
        </p:nvSpPr>
        <p:spPr>
          <a:xfrm>
            <a:off x="1027359" y="5589576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و سایر موارد مرتبط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0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xmlns="" id="{700554B5-F501-4D1B-92E8-883CFF872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65784" y="781323"/>
            <a:ext cx="6842720" cy="70346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مشکل موجود، راه‏حل و معرفی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ایده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xmlns="" id="{C1ACC3A5-C198-42CB-85FD-B50AAEBF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3" y="1916113"/>
            <a:ext cx="7527925" cy="4249737"/>
          </a:xfrm>
        </p:spPr>
        <p:txBody>
          <a:bodyPr rtlCol="0">
            <a:normAutofit/>
          </a:bodyPr>
          <a:lstStyle/>
          <a:p>
            <a:pPr marL="0" algn="r" rtl="1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3" charset="2"/>
              <a:buChar char=""/>
              <a:defRPr/>
            </a:pPr>
            <a:r>
              <a:rPr lang="fa-IR" dirty="0">
                <a:solidFill>
                  <a:schemeClr val="bg1"/>
                </a:solidFill>
                <a:latin typeface="Calisto MT" panose="02040603050505030304" pitchFamily="18" charset="0"/>
                <a:ea typeface="Calisto MT" panose="02040603050505030304" pitchFamily="18" charset="0"/>
                <a:cs typeface="B Nazanin" panose="00000400000000000000" pitchFamily="2" charset="-78"/>
              </a:rPr>
              <a:t>.......................................</a:t>
            </a:r>
            <a:endParaRPr lang="en-US" dirty="0">
              <a:solidFill>
                <a:schemeClr val="bg1"/>
              </a:solidFill>
              <a:latin typeface="Calisto MT" panose="02040603050505030304" pitchFamily="18" charset="0"/>
              <a:ea typeface="Calisto MT" panose="02040603050505030304" pitchFamily="18" charset="0"/>
              <a:cs typeface="B Nazanin" panose="00000400000000000000" pitchFamily="2" charset="-78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n-US" altLang="en-US" dirty="0">
              <a:solidFill>
                <a:srgbClr val="002060"/>
              </a:solidFill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2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xmlns="" id="{7DF75016-69EB-42C6-AAF2-89DD8B99E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747" y="764704"/>
            <a:ext cx="7412757" cy="63304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 بازار هدف و مشتریان بالقوه ایده</a:t>
            </a:r>
            <a:endParaRPr lang="en-US" altLang="en-US" sz="3200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DE8B525B-88E7-4CE3-90B5-1BF15498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0" y="1772816"/>
            <a:ext cx="7491413" cy="4923259"/>
          </a:xfrm>
        </p:spPr>
        <p:txBody>
          <a:bodyPr rtlCol="0">
            <a:normAutofit/>
          </a:bodyPr>
          <a:lstStyle/>
          <a:p>
            <a:pPr algn="r" rtl="1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1400" dirty="0">
              <a:solidFill>
                <a:srgbClr val="002060"/>
              </a:solidFill>
              <a:latin typeface="Calisto MT" panose="02040603050505030304" pitchFamily="18" charset="0"/>
              <a:ea typeface="Calisto MT" panose="02040603050505030304" pitchFamily="18" charset="0"/>
              <a:cs typeface="B Nazanin" panose="00000400000000000000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n-US" altLang="en-US" sz="1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3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9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xmlns="" id="{7DF75016-69EB-42C6-AAF2-89DD8B99E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747" y="779016"/>
            <a:ext cx="7412757" cy="705768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 smtClean="0">
                <a:solidFill>
                  <a:srgbClr val="0070C0"/>
                </a:solidFill>
                <a:cs typeface="B Titr" panose="00000700000000000000" pitchFamily="2" charset="-78"/>
              </a:rPr>
              <a:t>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اندازه 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بازار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داخلی 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و بین‏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المللی (ريال/دلار)</a:t>
            </a:r>
            <a:endParaRPr lang="en-US" altLang="en-US" sz="3200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DE8B525B-88E7-4CE3-90B5-1BF15498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0" y="1772816"/>
            <a:ext cx="7491413" cy="4923259"/>
          </a:xfrm>
        </p:spPr>
        <p:txBody>
          <a:bodyPr rtlCol="0">
            <a:normAutofit/>
          </a:bodyPr>
          <a:lstStyle/>
          <a:p>
            <a:pPr algn="r" rtl="1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fa-IR" sz="1400" b="1" dirty="0">
                <a:solidFill>
                  <a:srgbClr val="002060"/>
                </a:solidFill>
                <a:latin typeface="Calisto MT" panose="02040603050505030304" pitchFamily="18" charset="0"/>
                <a:ea typeface="Calisto MT" panose="02040603050505030304" pitchFamily="18" charset="0"/>
                <a:cs typeface="B Nazanin" panose="00000400000000000000" pitchFamily="2" charset="-78"/>
              </a:rPr>
              <a:t>..................................................</a:t>
            </a:r>
            <a:endParaRPr lang="en-US" sz="1400" dirty="0">
              <a:solidFill>
                <a:srgbClr val="002060"/>
              </a:solidFill>
              <a:latin typeface="Calisto MT" panose="02040603050505030304" pitchFamily="18" charset="0"/>
              <a:ea typeface="Calisto MT" panose="02040603050505030304" pitchFamily="18" charset="0"/>
              <a:cs typeface="B Nazanin" panose="00000400000000000000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n-US" altLang="en-US" sz="1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4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xmlns="" id="{10FA818C-DE4B-4654-A8D7-C080EF084D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6784" y="764704"/>
            <a:ext cx="6589712" cy="788888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فرآیند اجرایی و مراحل‏ پیاده سازی ایده</a:t>
            </a:r>
            <a:r>
              <a:rPr lang="fa-IR" altLang="en-US" sz="2400" b="1" dirty="0">
                <a:solidFill>
                  <a:srgbClr val="003300"/>
                </a:solidFill>
                <a:cs typeface="B Mitra" panose="00000400000000000000" pitchFamily="2" charset="-78"/>
              </a:rPr>
              <a:t/>
            </a:r>
            <a:br>
              <a:rPr lang="fa-IR" altLang="en-US" sz="2400" b="1" dirty="0">
                <a:solidFill>
                  <a:srgbClr val="003300"/>
                </a:solidFill>
                <a:cs typeface="B Mitra" panose="00000400000000000000" pitchFamily="2" charset="-78"/>
              </a:rPr>
            </a:br>
            <a:endParaRPr lang="en-US" altLang="en-US" sz="2400" b="1" dirty="0">
              <a:solidFill>
                <a:srgbClr val="003300"/>
              </a:solidFill>
              <a:cs typeface="B Mitra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5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E8B525B-88E7-4CE3-90B5-1BF15498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0" y="1772817"/>
            <a:ext cx="7491413" cy="4608512"/>
          </a:xfrm>
        </p:spPr>
        <p:txBody>
          <a:bodyPr rtlCol="0">
            <a:normAutofit/>
          </a:bodyPr>
          <a:lstStyle/>
          <a:p>
            <a:pPr algn="r" rtl="1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fa-IR" sz="1400" b="1" dirty="0">
                <a:solidFill>
                  <a:srgbClr val="002060"/>
                </a:solidFill>
                <a:latin typeface="Calisto MT" panose="02040603050505030304" pitchFamily="18" charset="0"/>
                <a:ea typeface="Calisto MT" panose="02040603050505030304" pitchFamily="18" charset="0"/>
                <a:cs typeface="B Nazanin" panose="00000400000000000000" pitchFamily="2" charset="-78"/>
              </a:rPr>
              <a:t>..................................................</a:t>
            </a:r>
            <a:endParaRPr lang="en-US" sz="1400" dirty="0">
              <a:solidFill>
                <a:srgbClr val="002060"/>
              </a:solidFill>
              <a:latin typeface="Calisto MT" panose="02040603050505030304" pitchFamily="18" charset="0"/>
              <a:ea typeface="Calisto MT" panose="02040603050505030304" pitchFamily="18" charset="0"/>
              <a:cs typeface="B Nazanin" panose="00000400000000000000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n-US" altLang="en-US" sz="1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xmlns="" id="{B06060B4-4854-41EB-926D-B17A1FE42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5032" y="707235"/>
            <a:ext cx="7302500" cy="792063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سرمایه مورد نیاز و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گزینه</a:t>
            </a:r>
            <a:r>
              <a:rPr lang="fa-IR" altLang="en-US" sz="3200" b="1" dirty="0" smtClean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های 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مشارکت مالی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0FDE061-E53B-4AFA-B512-A7DDFD0B46B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847" y="1412776"/>
            <a:ext cx="8530262" cy="684739"/>
          </a:xfrm>
          <a:prstGeom prst="rect">
            <a:avLst/>
          </a:prstGeom>
          <a:blipFill>
            <a:blip r:embed="rId2"/>
            <a:stretch>
              <a:fillRect r="-214" b="-9821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6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xmlns="" id="{4BE62528-7942-4C1E-A2DE-8EACC4C93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6004" y="740048"/>
            <a:ext cx="7302500" cy="600720"/>
          </a:xfrm>
        </p:spPr>
        <p:txBody>
          <a:bodyPr/>
          <a:lstStyle/>
          <a:p>
            <a:pPr algn="r" rtl="1" eaLnBrk="1" hangingPunct="1"/>
            <a:r>
              <a:rPr lang="fa-IR" altLang="en-US" sz="2800" b="1" dirty="0">
                <a:solidFill>
                  <a:srgbClr val="003300"/>
                </a:solidFill>
                <a:cs typeface="B Titr" panose="00000700000000000000" pitchFamily="2" charset="-78"/>
              </a:rPr>
              <a:t>معرفی تیم و </a:t>
            </a:r>
            <a:r>
              <a:rPr lang="fa-IR" altLang="en-US" sz="28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راه</a:t>
            </a:r>
            <a:r>
              <a:rPr lang="fa-IR" altLang="en-US" sz="2800" b="1" dirty="0" smtClean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28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های ارتباطی</a:t>
            </a:r>
            <a:endParaRPr lang="en-US" altLang="en-US" sz="28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B7DF05C-919C-4962-BFA2-177882F7B56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847" y="1412776"/>
            <a:ext cx="8530262" cy="684739"/>
          </a:xfrm>
          <a:prstGeom prst="rect">
            <a:avLst/>
          </a:prstGeom>
          <a:blipFill>
            <a:blip r:embed="rId2"/>
            <a:stretch>
              <a:fillRect r="-214" b="-9821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 smtClean="0">
                <a:cs typeface="B Titr" panose="00000700000000000000" pitchFamily="2" charset="-78"/>
              </a:rPr>
              <a:t>8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1786</TotalTime>
  <Words>308</Words>
  <Application>Microsoft Office PowerPoint</Application>
  <PresentationFormat>On-screen Show (4:3)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 Mitra</vt:lpstr>
      <vt:lpstr>B Nazanin</vt:lpstr>
      <vt:lpstr>B Titr</vt:lpstr>
      <vt:lpstr>Calibri</vt:lpstr>
      <vt:lpstr>Calisto MT</vt:lpstr>
      <vt:lpstr>Century Gothic</vt:lpstr>
      <vt:lpstr>Tahoma</vt:lpstr>
      <vt:lpstr>Wingdings 3</vt:lpstr>
      <vt:lpstr>Wisp</vt:lpstr>
      <vt:lpstr>عنوان ایده/ محصول</vt:lpstr>
      <vt:lpstr>زمینه ارائه ایده در رویداد</vt:lpstr>
      <vt:lpstr>مشکل موجود، راه‏حل و معرفی ایده</vt:lpstr>
      <vt:lpstr> بازار هدف و مشتریان بالقوه ایده</vt:lpstr>
      <vt:lpstr> اندازه بازار داخلی و بین‏المللی (ريال/دلار)</vt:lpstr>
      <vt:lpstr>فرآیند اجرایی و مراحل‏ پیاده سازی ایده </vt:lpstr>
      <vt:lpstr>سرمایه مورد نیاز و گزینه‌های مشارکت مالی</vt:lpstr>
      <vt:lpstr>معرفی تیم و راه‌های ارتباطی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واحد: شاهین اندیش کیفیت</dc:title>
  <dc:creator>Tose-e Fanavari</dc:creator>
  <cp:lastModifiedBy>Pc</cp:lastModifiedBy>
  <cp:revision>431</cp:revision>
  <dcterms:created xsi:type="dcterms:W3CDTF">2009-11-15T05:40:31Z</dcterms:created>
  <dcterms:modified xsi:type="dcterms:W3CDTF">2025-01-06T09:54:29Z</dcterms:modified>
</cp:coreProperties>
</file>